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80" r:id="rId3"/>
    <p:sldMasterId id="2147483798" r:id="rId4"/>
    <p:sldMasterId id="2147483816" r:id="rId5"/>
  </p:sldMasterIdLst>
  <p:sldIdLst>
    <p:sldId id="257" r:id="rId6"/>
    <p:sldId id="264" r:id="rId7"/>
    <p:sldId id="275" r:id="rId8"/>
    <p:sldId id="276" r:id="rId9"/>
    <p:sldId id="266" r:id="rId10"/>
    <p:sldId id="281" r:id="rId11"/>
    <p:sldId id="267" r:id="rId12"/>
    <p:sldId id="268" r:id="rId13"/>
    <p:sldId id="269" r:id="rId14"/>
    <p:sldId id="279" r:id="rId15"/>
    <p:sldId id="277" r:id="rId16"/>
    <p:sldId id="280" r:id="rId17"/>
    <p:sldId id="278" r:id="rId18"/>
    <p:sldId id="259" r:id="rId19"/>
    <p:sldId id="271" r:id="rId20"/>
    <p:sldId id="262" r:id="rId21"/>
    <p:sldId id="261" r:id="rId22"/>
    <p:sldId id="272" r:id="rId23"/>
    <p:sldId id="283" r:id="rId24"/>
    <p:sldId id="273" r:id="rId25"/>
    <p:sldId id="263" r:id="rId26"/>
    <p:sldId id="274"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A6B4FF-FBAC-470B-BC9D-97DD17FE7EA6}">
          <p14:sldIdLst>
            <p14:sldId id="257"/>
            <p14:sldId id="264"/>
            <p14:sldId id="275"/>
            <p14:sldId id="276"/>
            <p14:sldId id="266"/>
            <p14:sldId id="281"/>
            <p14:sldId id="267"/>
            <p14:sldId id="268"/>
            <p14:sldId id="269"/>
            <p14:sldId id="279"/>
            <p14:sldId id="277"/>
            <p14:sldId id="280"/>
            <p14:sldId id="278"/>
            <p14:sldId id="259"/>
            <p14:sldId id="271"/>
            <p14:sldId id="262"/>
            <p14:sldId id="261"/>
            <p14:sldId id="272"/>
            <p14:sldId id="283"/>
            <p14:sldId id="273"/>
            <p14:sldId id="263"/>
            <p14:sldId id="274"/>
            <p14:sldId id="282"/>
          </p14:sldIdLst>
        </p14:section>
        <p14:section name="Untitled Section" id="{16D3F4FB-AA22-4D04-9F06-88A9346DF12A}">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24"/>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a:xfrm>
            <a:off x="9255346" y="2750337"/>
            <a:ext cx="1171888" cy="1356442"/>
          </a:xfrm>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87227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11309"/>
            <a:ext cx="1154151" cy="1090789"/>
          </a:xfrm>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227094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11615"/>
            <a:ext cx="1154151" cy="1090789"/>
          </a:xfrm>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651200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09925"/>
            <a:ext cx="1154151" cy="1090789"/>
          </a:xfrm>
        </p:spPr>
        <p:txBody>
          <a:bodyPr/>
          <a:lstStyle/>
          <a:p>
            <a:fld id="{4E3A4739-CCF0-49FC-A6DC-49399D521711}" type="slidenum">
              <a:rPr lang="el-GR" smtClean="0"/>
              <a:pPr/>
              <a:t>‹#›</a:t>
            </a:fld>
            <a:endParaRPr lang="el-G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738513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09925"/>
            <a:ext cx="1154151" cy="1090789"/>
          </a:xfrm>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692457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F6E798D-7BFC-4B70-A47E-B08CE669557D}" type="datetimeFigureOut">
              <a:rPr lang="el-GR" smtClean="0"/>
              <a:pPr/>
              <a:t>18/9/2023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83756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F6E798D-7BFC-4B70-A47E-B08CE669557D}" type="datetimeFigureOut">
              <a:rPr lang="el-GR" smtClean="0"/>
              <a:pPr/>
              <a:t>18/9/2023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58925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51619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a:xfrm>
            <a:off x="680321" y="5936188"/>
            <a:ext cx="6126805" cy="365125"/>
          </a:xfrm>
        </p:spPr>
        <p:txBody>
          <a:bodyPr/>
          <a:lstStyle/>
          <a:p>
            <a:endParaRPr lang="el-G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E3A4739-CCF0-49FC-A6DC-49399D521711}" type="slidenum">
              <a:rPr lang="el-GR" smtClean="0"/>
              <a:pPr/>
              <a:t>‹#›</a:t>
            </a:fld>
            <a:endParaRPr lang="el-GR"/>
          </a:p>
        </p:txBody>
      </p:sp>
    </p:spTree>
    <p:extLst>
      <p:ext uri="{BB962C8B-B14F-4D97-AF65-F5344CB8AC3E}">
        <p14:creationId xmlns:p14="http://schemas.microsoft.com/office/powerpoint/2010/main" val="402660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901979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83383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136499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280846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4131361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E798D-7BFC-4B70-A47E-B08CE669557D}" type="datetimeFigureOut">
              <a:rPr lang="el-GR" smtClean="0"/>
              <a:pPr/>
              <a:t>18/9/2023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957615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6E798D-7BFC-4B70-A47E-B08CE669557D}" type="datetimeFigureOut">
              <a:rPr lang="el-GR" smtClean="0"/>
              <a:pPr/>
              <a:t>18/9/2023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003859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E798D-7BFC-4B70-A47E-B08CE669557D}" type="datetimeFigureOut">
              <a:rPr lang="el-GR" smtClean="0"/>
              <a:pPr/>
              <a:t>18/9/2023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108087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047730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674529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4135138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60691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340190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a:xfrm>
            <a:off x="10729455" y="2869895"/>
            <a:ext cx="1154151" cy="1090789"/>
          </a:xfrm>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586304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02116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993910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630887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299493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a:xfrm>
            <a:off x="3962399" y="5870575"/>
            <a:ext cx="4893958" cy="377825"/>
          </a:xfrm>
        </p:spPr>
        <p:txBody>
          <a:bodyPr/>
          <a:lstStyle/>
          <a:p>
            <a:endParaRPr lang="el-GR"/>
          </a:p>
        </p:txBody>
      </p:sp>
      <p:sp>
        <p:nvSpPr>
          <p:cNvPr id="6" name="Slide Number Placeholder 5"/>
          <p:cNvSpPr>
            <a:spLocks noGrp="1"/>
          </p:cNvSpPr>
          <p:nvPr>
            <p:ph type="sldNum" sz="quarter" idx="12"/>
          </p:nvPr>
        </p:nvSpPr>
        <p:spPr>
          <a:xfrm>
            <a:off x="10608958" y="5870575"/>
            <a:ext cx="551167" cy="377825"/>
          </a:xfrm>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57859032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304338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957688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4143361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E798D-7BFC-4B70-A47E-B08CE669557D}" type="datetimeFigureOut">
              <a:rPr lang="el-GR" smtClean="0"/>
              <a:pPr/>
              <a:t>18/9/2023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072488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6E798D-7BFC-4B70-A47E-B08CE669557D}" type="datetimeFigureOut">
              <a:rPr lang="el-GR" smtClean="0"/>
              <a:pPr/>
              <a:t>18/9/2023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22538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966815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1F6E798D-7BFC-4B70-A47E-B08CE669557D}" type="datetimeFigureOut">
              <a:rPr lang="el-GR" smtClean="0"/>
              <a:pPr/>
              <a:t>18/9/2023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063121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596403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819904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4166048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408265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183657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1979402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71061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970947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95852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E798D-7BFC-4B70-A47E-B08CE669557D}" type="datetimeFigureOut">
              <a:rPr lang="el-GR" smtClean="0"/>
              <a:pPr/>
              <a:t>18/9/2023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406867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646286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a:xfrm>
            <a:off x="2692397" y="5037663"/>
            <a:ext cx="5214635" cy="279400"/>
          </a:xfrm>
        </p:spPr>
        <p:txBody>
          <a:bodyPr/>
          <a:lstStyle/>
          <a:p>
            <a:endParaRPr lang="el-GR"/>
          </a:p>
        </p:txBody>
      </p:sp>
      <p:sp>
        <p:nvSpPr>
          <p:cNvPr id="6" name="Slide Number Placeholder 5"/>
          <p:cNvSpPr>
            <a:spLocks noGrp="1"/>
          </p:cNvSpPr>
          <p:nvPr>
            <p:ph type="sldNum" sz="quarter" idx="12"/>
          </p:nvPr>
        </p:nvSpPr>
        <p:spPr>
          <a:xfrm>
            <a:off x="8956900" y="5037663"/>
            <a:ext cx="551167" cy="279400"/>
          </a:xfrm>
        </p:spPr>
        <p:txBody>
          <a:bodyPr/>
          <a:lstStyle/>
          <a:p>
            <a:fld id="{4E3A4739-CCF0-49FC-A6DC-49399D521711}" type="slidenum">
              <a:rPr lang="el-GR" smtClean="0"/>
              <a:pPr/>
              <a:t>‹#›</a:t>
            </a:fld>
            <a:endParaRPr lang="el-G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502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493170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257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886363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E798D-7BFC-4B70-A47E-B08CE669557D}" type="datetimeFigureOut">
              <a:rPr lang="el-GR" smtClean="0"/>
              <a:pPr/>
              <a:t>18/9/2023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E3A4739-CCF0-49FC-A6DC-49399D521711}" type="slidenum">
              <a:rPr lang="el-GR" smtClean="0"/>
              <a:pPr/>
              <a:t>‹#›</a:t>
            </a:fld>
            <a:endParaRPr lang="el-G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702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6E798D-7BFC-4B70-A47E-B08CE669557D}" type="datetimeFigureOut">
              <a:rPr lang="el-GR" smtClean="0"/>
              <a:pPr/>
              <a:t>18/9/2023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E3A4739-CCF0-49FC-A6DC-49399D521711}"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7403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E798D-7BFC-4B70-A47E-B08CE669557D}" type="datetimeFigureOut">
              <a:rPr lang="el-GR" smtClean="0"/>
              <a:pPr/>
              <a:t>18/9/2023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86085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1881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03947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6E798D-7BFC-4B70-A47E-B08CE669557D}" type="datetimeFigureOut">
              <a:rPr lang="el-GR" smtClean="0"/>
              <a:pPr/>
              <a:t>18/9/2023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0142229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346175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651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671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400569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3994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849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039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934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l-G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E3A4739-CCF0-49FC-A6DC-49399D521711}" type="slidenum">
              <a:rPr lang="el-GR" smtClean="0"/>
              <a:pPr/>
              <a:t>‹#›</a:t>
            </a:fld>
            <a:endParaRPr lang="el-G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7956460"/>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53274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F6E798D-7BFC-4B70-A47E-B08CE669557D}" type="datetimeFigureOut">
              <a:rPr lang="el-GR" smtClean="0"/>
              <a:pPr/>
              <a:t>18/9/2023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928220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0826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9413830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E798D-7BFC-4B70-A47E-B08CE669557D}" type="datetimeFigureOut">
              <a:rPr lang="el-GR" smtClean="0"/>
              <a:pPr/>
              <a:t>18/9/2023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666342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6E798D-7BFC-4B70-A47E-B08CE669557D}" type="datetimeFigureOut">
              <a:rPr lang="el-GR" smtClean="0"/>
              <a:pPr/>
              <a:t>18/9/2023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9873307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E798D-7BFC-4B70-A47E-B08CE669557D}" type="datetimeFigureOut">
              <a:rPr lang="el-GR" smtClean="0"/>
              <a:pPr/>
              <a:t>18/9/2023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503355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8269183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1205995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580139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2190028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E798D-7BFC-4B70-A47E-B08CE669557D}" type="datetimeFigureOut">
              <a:rPr lang="el-GR" smtClean="0"/>
              <a:pPr/>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74417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309837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E798D-7BFC-4B70-A47E-B08CE669557D}" type="datetimeFigureOut">
              <a:rPr lang="el-GR" smtClean="0"/>
              <a:pPr/>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E3A4739-CCF0-49FC-A6DC-49399D521711}" type="slidenum">
              <a:rPr lang="el-GR" smtClean="0"/>
              <a:pPr/>
              <a:t>‹#›</a:t>
            </a:fld>
            <a:endParaRPr lang="el-GR"/>
          </a:p>
        </p:txBody>
      </p:sp>
    </p:spTree>
    <p:extLst>
      <p:ext uri="{BB962C8B-B14F-4D97-AF65-F5344CB8AC3E}">
        <p14:creationId xmlns:p14="http://schemas.microsoft.com/office/powerpoint/2010/main" val="42841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10.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9.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F6E798D-7BFC-4B70-A47E-B08CE669557D}" type="datetimeFigureOut">
              <a:rPr lang="el-GR" smtClean="0"/>
              <a:pPr/>
              <a:t>18/9/2023</a:t>
            </a:fld>
            <a:endParaRPr lang="el-G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E3A4739-CCF0-49FC-A6DC-49399D521711}" type="slidenum">
              <a:rPr lang="el-GR" smtClean="0"/>
              <a:pPr/>
              <a:t>‹#›</a:t>
            </a:fld>
            <a:endParaRPr lang="el-GR"/>
          </a:p>
        </p:txBody>
      </p:sp>
    </p:spTree>
    <p:extLst>
      <p:ext uri="{BB962C8B-B14F-4D97-AF65-F5344CB8AC3E}">
        <p14:creationId xmlns:p14="http://schemas.microsoft.com/office/powerpoint/2010/main" val="16922727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E798D-7BFC-4B70-A47E-B08CE669557D}" type="datetimeFigureOut">
              <a:rPr lang="el-GR" smtClean="0"/>
              <a:pPr/>
              <a:t>18/9/2023</a:t>
            </a:fld>
            <a:endParaRPr lang="el-G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E3A4739-CCF0-49FC-A6DC-49399D521711}" type="slidenum">
              <a:rPr lang="el-GR" smtClean="0"/>
              <a:pPr/>
              <a:t>‹#›</a:t>
            </a:fld>
            <a:endParaRPr lang="el-GR"/>
          </a:p>
        </p:txBody>
      </p:sp>
    </p:spTree>
    <p:extLst>
      <p:ext uri="{BB962C8B-B14F-4D97-AF65-F5344CB8AC3E}">
        <p14:creationId xmlns:p14="http://schemas.microsoft.com/office/powerpoint/2010/main" val="29356880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F6E798D-7BFC-4B70-A47E-B08CE669557D}" type="datetimeFigureOut">
              <a:rPr lang="el-GR" smtClean="0"/>
              <a:pPr/>
              <a:t>18/9/2023</a:t>
            </a:fld>
            <a:endParaRPr lang="el-G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E3A4739-CCF0-49FC-A6DC-49399D521711}" type="slidenum">
              <a:rPr lang="el-GR" smtClean="0"/>
              <a:pPr/>
              <a:t>‹#›</a:t>
            </a:fld>
            <a:endParaRPr lang="el-GR"/>
          </a:p>
        </p:txBody>
      </p:sp>
    </p:spTree>
    <p:extLst>
      <p:ext uri="{BB962C8B-B14F-4D97-AF65-F5344CB8AC3E}">
        <p14:creationId xmlns:p14="http://schemas.microsoft.com/office/powerpoint/2010/main" val="1541498663"/>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F6E798D-7BFC-4B70-A47E-B08CE669557D}" type="datetimeFigureOut">
              <a:rPr lang="el-GR" smtClean="0"/>
              <a:pPr/>
              <a:t>18/9/2023</a:t>
            </a:fld>
            <a:endParaRPr lang="el-G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E3A4739-CCF0-49FC-A6DC-49399D521711}" type="slidenum">
              <a:rPr lang="el-GR" smtClean="0"/>
              <a:pPr/>
              <a:t>‹#›</a:t>
            </a:fld>
            <a:endParaRPr lang="el-GR"/>
          </a:p>
        </p:txBody>
      </p:sp>
    </p:spTree>
    <p:extLst>
      <p:ext uri="{BB962C8B-B14F-4D97-AF65-F5344CB8AC3E}">
        <p14:creationId xmlns:p14="http://schemas.microsoft.com/office/powerpoint/2010/main" val="24856756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1F6E798D-7BFC-4B70-A47E-B08CE669557D}" type="datetimeFigureOut">
              <a:rPr lang="el-GR" smtClean="0"/>
              <a:pPr/>
              <a:t>18/9/2023</a:t>
            </a:fld>
            <a:endParaRPr lang="el-G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l-G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E3A4739-CCF0-49FC-A6DC-49399D521711}" type="slidenum">
              <a:rPr lang="el-GR" smtClean="0"/>
              <a:pPr/>
              <a:t>‹#›</a:t>
            </a:fld>
            <a:endParaRPr lang="el-GR"/>
          </a:p>
        </p:txBody>
      </p:sp>
    </p:spTree>
    <p:extLst>
      <p:ext uri="{BB962C8B-B14F-4D97-AF65-F5344CB8AC3E}">
        <p14:creationId xmlns:p14="http://schemas.microsoft.com/office/powerpoint/2010/main" val="36380607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4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6962-6FCC-D2E0-1EAA-E49E58DFC3A8}"/>
              </a:ext>
            </a:extLst>
          </p:cNvPr>
          <p:cNvSpPr>
            <a:spLocks noGrp="1"/>
          </p:cNvSpPr>
          <p:nvPr>
            <p:ph type="title"/>
          </p:nvPr>
        </p:nvSpPr>
        <p:spPr>
          <a:xfrm>
            <a:off x="1985108" y="629520"/>
            <a:ext cx="8464061" cy="1325563"/>
          </a:xfrm>
        </p:spPr>
        <p:txBody>
          <a:bodyPr/>
          <a:lstStyle/>
          <a:p>
            <a:pPr algn="ctr"/>
            <a:r>
              <a:rPr lang="el-GR" dirty="0"/>
              <a:t>2</a:t>
            </a:r>
            <a:r>
              <a:rPr lang="el-GR" baseline="30000" dirty="0"/>
              <a:t>ο</a:t>
            </a:r>
            <a:r>
              <a:rPr lang="el-GR" dirty="0"/>
              <a:t> Δημοτικό Σχολείο Διονύσου: </a:t>
            </a:r>
            <a:br>
              <a:rPr lang="el-GR" dirty="0"/>
            </a:br>
            <a:r>
              <a:rPr lang="el-GR" dirty="0"/>
              <a:t>Η ιστορία του</a:t>
            </a:r>
          </a:p>
        </p:txBody>
      </p:sp>
      <p:sp>
        <p:nvSpPr>
          <p:cNvPr id="3" name="Content Placeholder 2">
            <a:extLst>
              <a:ext uri="{FF2B5EF4-FFF2-40B4-BE49-F238E27FC236}">
                <a16:creationId xmlns:a16="http://schemas.microsoft.com/office/drawing/2014/main" id="{D9D8C062-25FC-F208-1B0B-D252FAB95E78}"/>
              </a:ext>
            </a:extLst>
          </p:cNvPr>
          <p:cNvSpPr>
            <a:spLocks noGrp="1"/>
          </p:cNvSpPr>
          <p:nvPr>
            <p:ph idx="1"/>
          </p:nvPr>
        </p:nvSpPr>
        <p:spPr>
          <a:xfrm>
            <a:off x="11192256" y="5358383"/>
            <a:ext cx="161544" cy="818579"/>
          </a:xfrm>
        </p:spPr>
        <p:txBody>
          <a:bodyPr/>
          <a:lstStyle/>
          <a:p>
            <a:pPr marL="0" indent="0">
              <a:buNone/>
            </a:pPr>
            <a:r>
              <a:rPr lang="el-GR"/>
              <a:t> </a:t>
            </a:r>
            <a:endParaRPr lang="el-GR" dirty="0"/>
          </a:p>
        </p:txBody>
      </p:sp>
      <p:pic>
        <p:nvPicPr>
          <p:cNvPr id="1028" name="Picture 4">
            <a:extLst>
              <a:ext uri="{FF2B5EF4-FFF2-40B4-BE49-F238E27FC236}">
                <a16:creationId xmlns:a16="http://schemas.microsoft.com/office/drawing/2014/main" id="{6F36568F-9998-60E1-0247-8F1353B73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106" y="2393949"/>
            <a:ext cx="6410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347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1CF348-B55F-F2DC-BDB7-68166574781C}"/>
              </a:ext>
            </a:extLst>
          </p:cNvPr>
          <p:cNvSpPr txBox="1"/>
          <p:nvPr/>
        </p:nvSpPr>
        <p:spPr>
          <a:xfrm>
            <a:off x="1548180" y="1349799"/>
            <a:ext cx="9293991" cy="523220"/>
          </a:xfrm>
          <a:prstGeom prst="rect">
            <a:avLst/>
          </a:prstGeom>
          <a:noFill/>
        </p:spPr>
        <p:txBody>
          <a:bodyPr wrap="square">
            <a:spAutoFit/>
          </a:bodyPr>
          <a:lstStyle/>
          <a:p>
            <a:r>
              <a:rPr lang="el-GR" sz="2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R"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765602A-D2A3-9F5D-4837-257089861828}"/>
              </a:ext>
            </a:extLst>
          </p:cNvPr>
          <p:cNvSpPr txBox="1"/>
          <p:nvPr/>
        </p:nvSpPr>
        <p:spPr>
          <a:xfrm>
            <a:off x="1353811" y="151179"/>
            <a:ext cx="8908203" cy="6555641"/>
          </a:xfrm>
          <a:prstGeom prst="rect">
            <a:avLst/>
          </a:prstGeom>
          <a:noFill/>
        </p:spPr>
        <p:txBody>
          <a:bodyPr wrap="square">
            <a:spAutoFit/>
          </a:bodyPr>
          <a:lstStyle/>
          <a:p>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ΜΑΡΤΥΡΙΑ ΤΟΥ Φ. ΧΑΝΙΩΤΗ ΓΙΑ ΤΟ ΣΧΟΛΕΙΟ ΤΟΥ ΣΤΟΝ ΔΙΟΝΥΣΟ ΤΟ 1966</a:t>
            </a:r>
            <a:endParaRPr lang="en-GR" sz="1800" u="sng" kern="1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Το Δημοτικό μου βρισκόταν στο ίδιο σημείο που βρίσκεται σήμερα και το 2</a:t>
            </a:r>
            <a:r>
              <a:rPr lang="el-GR" sz="2400" i="1"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 ΔΣ Διονύσου. Μέσα σε μια αίθουσα ήμασταν 30 παιδιά λατόμων και κτηνοτρόφων. </a:t>
            </a:r>
            <a:endParaRPr lang="en-GR"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Ο πατέρας μου είχε έρθει από την Πάρο και δούλευε και εκείνος </a:t>
            </a:r>
            <a:r>
              <a:rPr lang="el-GR" sz="2400" i="1" kern="100" dirty="0" err="1">
                <a:effectLst/>
                <a:latin typeface="Calibri" panose="020F0502020204030204" pitchFamily="34" charset="0"/>
                <a:ea typeface="Calibri" panose="020F0502020204030204" pitchFamily="34" charset="0"/>
                <a:cs typeface="Times New Roman" panose="02020603050405020304" pitchFamily="18" charset="0"/>
              </a:rPr>
              <a:t>σο</a:t>
            </a:r>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 λατομείο. Τον χειμώνα κάθε μαθητής έφερνε ένα κούτσουρο από το σπίτι του για να ζεσταθεί η αίθουσα με την </a:t>
            </a:r>
            <a:r>
              <a:rPr lang="el-GR" sz="2400" i="1" kern="100" dirty="0" err="1">
                <a:effectLst/>
                <a:latin typeface="Calibri" panose="020F0502020204030204" pitchFamily="34" charset="0"/>
                <a:ea typeface="Calibri" panose="020F0502020204030204" pitchFamily="34" charset="0"/>
                <a:cs typeface="Times New Roman" panose="02020603050405020304" pitchFamily="18" charset="0"/>
              </a:rPr>
              <a:t>ξυλόσομπα</a:t>
            </a:r>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GR"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   «Στο διάλειμμα τρώγαμε φέτες ψωμί με ζάχαρη ή με πελτέ ντομάτας  </a:t>
            </a:r>
            <a:r>
              <a:rPr lang="el-GR" sz="2400" i="1" kern="100" dirty="0">
                <a:latin typeface="Calibri" panose="020F0502020204030204" pitchFamily="34" charset="0"/>
                <a:ea typeface="Calibri" panose="020F0502020204030204" pitchFamily="34" charset="0"/>
                <a:cs typeface="Times New Roman" panose="02020603050405020304" pitchFamily="18" charset="0"/>
              </a:rPr>
              <a:t>Ο</a:t>
            </a:r>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 δάσκαλος είχε μεγάλη επιρροή. Ήταν σημαντικό πρόσωπο μπροστά στην αγραμματοσύνη των γονιών μας. Κατά τις 11 η ώρα μας έστελνε στα σπίτια μας για φέρουμε το φαγητό μας , αλλά και το κολατσιό του. Άλλος έφερνε ψωμί, άλλος τυρί, άλλος ελιές … και το ξύλο με τη βέργα ήταν συχνό φαινόμενο.</a:t>
            </a:r>
            <a:endParaRPr lang="en-GR"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i="1" kern="100" dirty="0">
                <a:effectLst/>
                <a:latin typeface="Calibri" panose="020F0502020204030204" pitchFamily="34" charset="0"/>
                <a:ea typeface="Calibri" panose="020F0502020204030204" pitchFamily="34" charset="0"/>
                <a:cs typeface="Times New Roman" panose="02020603050405020304" pitchFamily="18" charset="0"/>
              </a:rPr>
              <a:t>   Η χαρά μας ήταν όταν έρχονταν πούλμαν γεμάτα μαθητές από σχολεία της Αθήνας, στην αλάνα απέναντι από το σχολείο μας. Πάντα ξεχνούσαν κάτι φεύγοντας, είτε κάποια κόμικς, είτε μια μπάλα , ή έναν χαρταετό που είχε πιαστεί στα κλαδιά ενός ψηλού πεύκου.»</a:t>
            </a:r>
            <a:endParaRPr lang="en-G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4970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object 2"/>
          <p:cNvPicPr/>
          <p:nvPr/>
        </p:nvPicPr>
        <p:blipFill>
          <a:blip r:embed="rId2" cstate="print"/>
          <a:stretch>
            <a:fillRect/>
          </a:stretch>
        </p:blipFill>
        <p:spPr>
          <a:xfrm>
            <a:off x="1125416" y="591010"/>
            <a:ext cx="9342560" cy="5667745"/>
          </a:xfrm>
          <a:prstGeom prst="rect">
            <a:avLst/>
          </a:prstGeom>
        </p:spPr>
      </p:pic>
    </p:spTree>
    <p:extLst>
      <p:ext uri="{BB962C8B-B14F-4D97-AF65-F5344CB8AC3E}">
        <p14:creationId xmlns:p14="http://schemas.microsoft.com/office/powerpoint/2010/main" val="1951841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8C062-25FC-F208-1B0B-D252FAB95E78}"/>
              </a:ext>
            </a:extLst>
          </p:cNvPr>
          <p:cNvSpPr>
            <a:spLocks noGrp="1"/>
          </p:cNvSpPr>
          <p:nvPr>
            <p:ph idx="1"/>
          </p:nvPr>
        </p:nvSpPr>
        <p:spPr>
          <a:xfrm>
            <a:off x="11192256" y="5358383"/>
            <a:ext cx="161544" cy="818579"/>
          </a:xfrm>
        </p:spPr>
        <p:txBody>
          <a:bodyPr/>
          <a:lstStyle/>
          <a:p>
            <a:pPr marL="0" indent="0">
              <a:buNone/>
            </a:pPr>
            <a:r>
              <a:rPr lang="el-GR" dirty="0"/>
              <a:t> </a:t>
            </a:r>
          </a:p>
        </p:txBody>
      </p:sp>
      <p:sp>
        <p:nvSpPr>
          <p:cNvPr id="5" name="Freeform: Shape 83">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c 85">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7" name="Rectangle 87">
            <a:extLst>
              <a:ext uri="{FF2B5EF4-FFF2-40B4-BE49-F238E27FC236}">
                <a16:creationId xmlns:a16="http://schemas.microsoft.com/office/drawing/2014/main" id="{1FEEE36C-F7BE-4DD0-B2D6-E5D5CE8F5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89">
            <a:extLst>
              <a:ext uri="{FF2B5EF4-FFF2-40B4-BE49-F238E27FC236}">
                <a16:creationId xmlns:a16="http://schemas.microsoft.com/office/drawing/2014/main" id="{A68CFF98-17D2-423B-B835-08CCF25C4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99763">
            <a:off x="8238324" y="1935051"/>
            <a:ext cx="2987899" cy="2987899"/>
          </a:xfrm>
          <a:prstGeom prst="arc">
            <a:avLst>
              <a:gd name="adj1" fmla="val 16200000"/>
              <a:gd name="adj2" fmla="val 204546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Oval 91">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2683" y="1674152"/>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93">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7203" y="4072671"/>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Ορθογώνιο 1"/>
          <p:cNvSpPr/>
          <p:nvPr/>
        </p:nvSpPr>
        <p:spPr>
          <a:xfrm>
            <a:off x="5797216" y="67743"/>
            <a:ext cx="6266848" cy="6790257"/>
          </a:xfrm>
          <a:prstGeom prst="rect">
            <a:avLst/>
          </a:prstGeom>
        </p:spPr>
        <p:txBody>
          <a:bodyPr wrap="square">
            <a:spAutoFit/>
          </a:bodyPr>
          <a:lstStyle/>
          <a:p>
            <a:pPr marL="12700" marR="5080">
              <a:lnSpc>
                <a:spcPct val="95600"/>
              </a:lnSpc>
              <a:spcBef>
                <a:spcPts val="195"/>
              </a:spcBef>
              <a:buClr>
                <a:srgbClr val="92A199"/>
              </a:buClr>
              <a:buSzPct val="77777"/>
              <a:tabLst>
                <a:tab pos="193675" algn="l"/>
              </a:tabLst>
            </a:pPr>
            <a:r>
              <a:rPr lang="el-GR" sz="2800" spc="20" dirty="0">
                <a:latin typeface="Cambria"/>
                <a:cs typeface="Cambria"/>
              </a:rPr>
              <a:t>Σπανίως </a:t>
            </a:r>
            <a:r>
              <a:rPr lang="el-GR" sz="2800" dirty="0">
                <a:latin typeface="Cambria"/>
                <a:cs typeface="Cambria"/>
              </a:rPr>
              <a:t>οργανώνονταν</a:t>
            </a:r>
            <a:r>
              <a:rPr lang="el-GR" sz="2800" spc="5" dirty="0">
                <a:latin typeface="Cambria"/>
                <a:cs typeface="Cambria"/>
              </a:rPr>
              <a:t> </a:t>
            </a:r>
            <a:r>
              <a:rPr lang="el-GR" sz="2800" spc="25" dirty="0">
                <a:latin typeface="Cambria"/>
                <a:cs typeface="Cambria"/>
              </a:rPr>
              <a:t>εκδρομές </a:t>
            </a:r>
            <a:r>
              <a:rPr lang="el-GR" sz="2800" spc="90" dirty="0">
                <a:latin typeface="Cambria"/>
                <a:cs typeface="Cambria"/>
              </a:rPr>
              <a:t>με </a:t>
            </a:r>
            <a:r>
              <a:rPr lang="el-GR" sz="2800" spc="50" dirty="0">
                <a:latin typeface="Cambria"/>
                <a:cs typeface="Cambria"/>
              </a:rPr>
              <a:t>πούλμαν, </a:t>
            </a:r>
            <a:r>
              <a:rPr lang="el-GR" sz="2800" spc="45" dirty="0">
                <a:latin typeface="Cambria"/>
                <a:cs typeface="Cambria"/>
              </a:rPr>
              <a:t>είτε </a:t>
            </a:r>
            <a:r>
              <a:rPr lang="el-GR" sz="2800" spc="-45" dirty="0">
                <a:latin typeface="Cambria"/>
                <a:cs typeface="Cambria"/>
              </a:rPr>
              <a:t>σε</a:t>
            </a:r>
            <a:r>
              <a:rPr lang="el-GR" sz="2800" spc="-40" dirty="0">
                <a:latin typeface="Cambria"/>
                <a:cs typeface="Cambria"/>
              </a:rPr>
              <a:t> </a:t>
            </a:r>
            <a:r>
              <a:rPr lang="el-GR" sz="2800" spc="20" dirty="0">
                <a:latin typeface="Cambria"/>
                <a:cs typeface="Cambria"/>
              </a:rPr>
              <a:t>κάποιο</a:t>
            </a:r>
            <a:r>
              <a:rPr lang="el-GR" sz="2800" spc="25" dirty="0">
                <a:latin typeface="Cambria"/>
                <a:cs typeface="Cambria"/>
              </a:rPr>
              <a:t> </a:t>
            </a:r>
            <a:r>
              <a:rPr lang="el-GR" sz="2800" spc="20" dirty="0">
                <a:latin typeface="Cambria"/>
                <a:cs typeface="Cambria"/>
              </a:rPr>
              <a:t>μουσείο,</a:t>
            </a:r>
            <a:r>
              <a:rPr lang="el-GR" sz="2800" spc="25" dirty="0">
                <a:latin typeface="Cambria"/>
                <a:cs typeface="Cambria"/>
              </a:rPr>
              <a:t> </a:t>
            </a:r>
            <a:r>
              <a:rPr lang="el-GR" sz="2800" spc="45" dirty="0">
                <a:latin typeface="Cambria"/>
                <a:cs typeface="Cambria"/>
              </a:rPr>
              <a:t>είτε </a:t>
            </a:r>
            <a:r>
              <a:rPr lang="el-GR" sz="2800" spc="-75" dirty="0">
                <a:latin typeface="Cambria"/>
                <a:cs typeface="Cambria"/>
              </a:rPr>
              <a:t>στο </a:t>
            </a:r>
            <a:r>
              <a:rPr lang="el-GR" sz="2800" spc="-70" dirty="0">
                <a:latin typeface="Cambria"/>
                <a:cs typeface="Cambria"/>
              </a:rPr>
              <a:t> </a:t>
            </a:r>
            <a:r>
              <a:rPr lang="el-GR" sz="2800" spc="-25" dirty="0">
                <a:latin typeface="Cambria"/>
                <a:cs typeface="Cambria"/>
              </a:rPr>
              <a:t>θέατρο</a:t>
            </a:r>
            <a:r>
              <a:rPr lang="el-GR" sz="2800" spc="195" dirty="0">
                <a:latin typeface="Cambria"/>
                <a:cs typeface="Cambria"/>
              </a:rPr>
              <a:t> </a:t>
            </a:r>
            <a:r>
              <a:rPr lang="el-GR" sz="2800" spc="85" dirty="0">
                <a:latin typeface="Cambria"/>
                <a:cs typeface="Cambria"/>
              </a:rPr>
              <a:t>μια</a:t>
            </a:r>
            <a:r>
              <a:rPr lang="el-GR" sz="2800" spc="105" dirty="0">
                <a:latin typeface="Cambria"/>
                <a:cs typeface="Cambria"/>
              </a:rPr>
              <a:t> </a:t>
            </a:r>
            <a:r>
              <a:rPr lang="el-GR" sz="2800" spc="-65" dirty="0">
                <a:latin typeface="Cambria"/>
                <a:cs typeface="Cambria"/>
              </a:rPr>
              <a:t>φορά</a:t>
            </a:r>
            <a:r>
              <a:rPr lang="el-GR" sz="2800" spc="175" dirty="0">
                <a:latin typeface="Cambria"/>
                <a:cs typeface="Cambria"/>
              </a:rPr>
              <a:t> </a:t>
            </a:r>
            <a:r>
              <a:rPr lang="el-GR" sz="2800" dirty="0">
                <a:latin typeface="Cambria"/>
                <a:cs typeface="Cambria"/>
              </a:rPr>
              <a:t>τον</a:t>
            </a:r>
            <a:r>
              <a:rPr lang="el-GR" sz="2800" spc="155" dirty="0">
                <a:latin typeface="Cambria"/>
                <a:cs typeface="Cambria"/>
              </a:rPr>
              <a:t> </a:t>
            </a:r>
            <a:r>
              <a:rPr lang="el-GR" sz="2800" spc="50" dirty="0">
                <a:latin typeface="Cambria"/>
                <a:cs typeface="Cambria"/>
              </a:rPr>
              <a:t>χρόνο.</a:t>
            </a:r>
          </a:p>
          <a:p>
            <a:pPr marL="12700" marR="5080">
              <a:lnSpc>
                <a:spcPct val="95600"/>
              </a:lnSpc>
              <a:spcBef>
                <a:spcPts val="195"/>
              </a:spcBef>
              <a:buClr>
                <a:srgbClr val="92A199"/>
              </a:buClr>
              <a:buSzPct val="77777"/>
              <a:tabLst>
                <a:tab pos="193675" algn="l"/>
              </a:tabLst>
            </a:pPr>
            <a:r>
              <a:rPr lang="el-GR" sz="2800" spc="50" dirty="0">
                <a:latin typeface="Cambria"/>
                <a:cs typeface="Cambria"/>
              </a:rPr>
              <a:t>Συχνότερα</a:t>
            </a:r>
            <a:r>
              <a:rPr lang="el-GR" sz="2800" spc="95" dirty="0">
                <a:latin typeface="Cambria"/>
                <a:cs typeface="Cambria"/>
              </a:rPr>
              <a:t> </a:t>
            </a:r>
            <a:r>
              <a:rPr lang="el-GR" sz="2800" spc="45" dirty="0">
                <a:latin typeface="Cambria"/>
                <a:cs typeface="Cambria"/>
              </a:rPr>
              <a:t>οι</a:t>
            </a:r>
            <a:r>
              <a:rPr lang="el-GR" sz="2800" spc="135" dirty="0">
                <a:latin typeface="Cambria"/>
                <a:cs typeface="Cambria"/>
              </a:rPr>
              <a:t> </a:t>
            </a:r>
            <a:r>
              <a:rPr lang="el-GR" sz="2800" spc="25" dirty="0">
                <a:latin typeface="Cambria"/>
                <a:cs typeface="Cambria"/>
              </a:rPr>
              <a:t>εκδρομές</a:t>
            </a:r>
            <a:r>
              <a:rPr lang="el-GR" sz="2800" spc="165" dirty="0">
                <a:latin typeface="Cambria"/>
                <a:cs typeface="Cambria"/>
              </a:rPr>
              <a:t> </a:t>
            </a:r>
            <a:r>
              <a:rPr lang="el-GR" sz="2800" spc="45" dirty="0">
                <a:latin typeface="Cambria"/>
                <a:cs typeface="Cambria"/>
              </a:rPr>
              <a:t>γίνονταν</a:t>
            </a:r>
            <a:r>
              <a:rPr lang="el-GR" sz="2800" spc="210" dirty="0">
                <a:latin typeface="Cambria"/>
                <a:cs typeface="Cambria"/>
              </a:rPr>
              <a:t> </a:t>
            </a:r>
            <a:r>
              <a:rPr lang="el-GR" sz="2800" spc="90" dirty="0">
                <a:latin typeface="Cambria"/>
                <a:cs typeface="Cambria"/>
              </a:rPr>
              <a:t>με</a:t>
            </a:r>
            <a:r>
              <a:rPr lang="el-GR" sz="2800" spc="105" dirty="0">
                <a:latin typeface="Cambria"/>
                <a:cs typeface="Cambria"/>
              </a:rPr>
              <a:t> </a:t>
            </a:r>
            <a:r>
              <a:rPr lang="el-GR" sz="2800" spc="-35" dirty="0">
                <a:latin typeface="Cambria"/>
                <a:cs typeface="Cambria"/>
              </a:rPr>
              <a:t>τα</a:t>
            </a:r>
            <a:r>
              <a:rPr lang="el-GR" sz="2800" spc="100" dirty="0">
                <a:latin typeface="Cambria"/>
                <a:cs typeface="Cambria"/>
              </a:rPr>
              <a:t> </a:t>
            </a:r>
            <a:r>
              <a:rPr lang="el-GR" sz="2800" spc="10" dirty="0">
                <a:latin typeface="Cambria"/>
                <a:cs typeface="Cambria"/>
              </a:rPr>
              <a:t>πόδια</a:t>
            </a:r>
            <a:r>
              <a:rPr lang="el-GR" sz="2800" spc="180" dirty="0">
                <a:latin typeface="Cambria"/>
                <a:cs typeface="Cambria"/>
              </a:rPr>
              <a:t> </a:t>
            </a:r>
            <a:r>
              <a:rPr lang="el-GR" sz="2800" spc="100" dirty="0">
                <a:latin typeface="Cambria"/>
                <a:cs typeface="Cambria"/>
              </a:rPr>
              <a:t>μέχρι </a:t>
            </a:r>
            <a:r>
              <a:rPr lang="el-GR" sz="2800" spc="-380" dirty="0">
                <a:latin typeface="Cambria"/>
                <a:cs typeface="Cambria"/>
              </a:rPr>
              <a:t> </a:t>
            </a:r>
            <a:r>
              <a:rPr lang="el-GR" sz="2800" dirty="0">
                <a:latin typeface="Cambria"/>
                <a:cs typeface="Cambria"/>
              </a:rPr>
              <a:t>τον</a:t>
            </a:r>
            <a:r>
              <a:rPr lang="el-GR" sz="2800" spc="125" dirty="0">
                <a:latin typeface="Cambria"/>
                <a:cs typeface="Cambria"/>
              </a:rPr>
              <a:t> </a:t>
            </a:r>
            <a:r>
              <a:rPr lang="el-GR" sz="2800" spc="45" dirty="0">
                <a:latin typeface="Cambria"/>
                <a:cs typeface="Cambria"/>
              </a:rPr>
              <a:t>οικισμό</a:t>
            </a:r>
            <a:r>
              <a:rPr lang="el-GR" sz="2800" spc="204" dirty="0">
                <a:latin typeface="Cambria"/>
                <a:cs typeface="Cambria"/>
              </a:rPr>
              <a:t> </a:t>
            </a:r>
            <a:r>
              <a:rPr lang="el-GR" sz="2800" spc="15" dirty="0">
                <a:latin typeface="Cambria"/>
                <a:cs typeface="Cambria"/>
              </a:rPr>
              <a:t>της</a:t>
            </a:r>
            <a:r>
              <a:rPr lang="el-GR" sz="2800" spc="185" dirty="0">
                <a:latin typeface="Cambria"/>
                <a:cs typeface="Cambria"/>
              </a:rPr>
              <a:t> </a:t>
            </a:r>
            <a:r>
              <a:rPr lang="el-GR" sz="2800" dirty="0" err="1">
                <a:latin typeface="Cambria"/>
                <a:cs typeface="Cambria"/>
              </a:rPr>
              <a:t>Ραπεντώσας</a:t>
            </a:r>
            <a:r>
              <a:rPr lang="el-GR" sz="2800" dirty="0">
                <a:latin typeface="Cambria"/>
                <a:cs typeface="Cambria"/>
              </a:rPr>
              <a:t>,</a:t>
            </a:r>
            <a:r>
              <a:rPr lang="el-GR" sz="2800" spc="300" dirty="0">
                <a:latin typeface="Cambria"/>
                <a:cs typeface="Cambria"/>
              </a:rPr>
              <a:t> </a:t>
            </a:r>
            <a:r>
              <a:rPr lang="el-GR" sz="2800" spc="-35" dirty="0">
                <a:latin typeface="Cambria"/>
                <a:cs typeface="Cambria"/>
              </a:rPr>
              <a:t>στον</a:t>
            </a:r>
            <a:r>
              <a:rPr lang="el-GR" sz="2800" spc="215" dirty="0">
                <a:latin typeface="Cambria"/>
                <a:cs typeface="Cambria"/>
              </a:rPr>
              <a:t> </a:t>
            </a:r>
            <a:r>
              <a:rPr lang="el-GR" sz="2800" spc="5" dirty="0">
                <a:latin typeface="Cambria"/>
                <a:cs typeface="Cambria"/>
              </a:rPr>
              <a:t>καταρράκτη</a:t>
            </a:r>
            <a:r>
              <a:rPr lang="el-GR" sz="2800" spc="245" dirty="0">
                <a:latin typeface="Cambria"/>
                <a:cs typeface="Cambria"/>
              </a:rPr>
              <a:t> </a:t>
            </a:r>
            <a:r>
              <a:rPr lang="el-GR" sz="2800" spc="60" dirty="0">
                <a:latin typeface="Cambria"/>
                <a:cs typeface="Cambria"/>
              </a:rPr>
              <a:t>και</a:t>
            </a:r>
            <a:r>
              <a:rPr lang="el-GR" sz="2800" spc="210" dirty="0">
                <a:latin typeface="Cambria"/>
                <a:cs typeface="Cambria"/>
              </a:rPr>
              <a:t> </a:t>
            </a:r>
            <a:r>
              <a:rPr lang="el-GR" sz="2800" spc="-35" dirty="0">
                <a:latin typeface="Cambria"/>
                <a:cs typeface="Cambria"/>
              </a:rPr>
              <a:t>στον</a:t>
            </a:r>
            <a:r>
              <a:rPr lang="el-GR" sz="2800" spc="135" dirty="0">
                <a:latin typeface="Cambria"/>
                <a:cs typeface="Cambria"/>
              </a:rPr>
              <a:t> </a:t>
            </a:r>
            <a:r>
              <a:rPr lang="el-GR" sz="2800" spc="-60" dirty="0">
                <a:latin typeface="Cambria"/>
                <a:cs typeface="Cambria"/>
              </a:rPr>
              <a:t>βωμό</a:t>
            </a:r>
            <a:r>
              <a:rPr lang="el-GR" sz="2800" spc="204" dirty="0">
                <a:latin typeface="Cambria"/>
                <a:cs typeface="Cambria"/>
              </a:rPr>
              <a:t> </a:t>
            </a:r>
            <a:r>
              <a:rPr lang="el-GR" sz="2800" spc="-10" dirty="0">
                <a:latin typeface="Cambria"/>
                <a:cs typeface="Cambria"/>
              </a:rPr>
              <a:t>του</a:t>
            </a:r>
            <a:r>
              <a:rPr lang="el-GR" sz="2800" spc="125" dirty="0">
                <a:latin typeface="Cambria"/>
                <a:cs typeface="Cambria"/>
              </a:rPr>
              <a:t> </a:t>
            </a:r>
            <a:r>
              <a:rPr lang="el-GR" sz="2800" spc="25" dirty="0">
                <a:latin typeface="Cambria"/>
                <a:cs typeface="Cambria"/>
              </a:rPr>
              <a:t>Διονύσου </a:t>
            </a:r>
            <a:r>
              <a:rPr lang="el-GR" sz="2800" spc="105" dirty="0">
                <a:latin typeface="Cambria"/>
                <a:cs typeface="Cambria"/>
              </a:rPr>
              <a:t>ή</a:t>
            </a:r>
            <a:r>
              <a:rPr lang="el-GR" sz="2800" spc="90" dirty="0">
                <a:latin typeface="Cambria"/>
                <a:cs typeface="Cambria"/>
              </a:rPr>
              <a:t> </a:t>
            </a:r>
            <a:r>
              <a:rPr lang="el-GR" sz="2800" spc="-75" dirty="0">
                <a:latin typeface="Cambria"/>
                <a:cs typeface="Cambria"/>
              </a:rPr>
              <a:t>στο</a:t>
            </a:r>
            <a:r>
              <a:rPr lang="el-GR" sz="2800" spc="195" dirty="0">
                <a:latin typeface="Cambria"/>
                <a:cs typeface="Cambria"/>
              </a:rPr>
              <a:t> </a:t>
            </a:r>
            <a:r>
              <a:rPr lang="el-GR" sz="2800" spc="65" dirty="0">
                <a:latin typeface="Cambria"/>
                <a:cs typeface="Cambria"/>
              </a:rPr>
              <a:t>κόκκινο</a:t>
            </a:r>
            <a:r>
              <a:rPr lang="el-GR" sz="2800" spc="190" dirty="0">
                <a:latin typeface="Cambria"/>
                <a:cs typeface="Cambria"/>
              </a:rPr>
              <a:t> </a:t>
            </a:r>
            <a:r>
              <a:rPr lang="el-GR" sz="2800" spc="-20" dirty="0">
                <a:latin typeface="Cambria"/>
                <a:cs typeface="Cambria"/>
              </a:rPr>
              <a:t>χωράφι</a:t>
            </a:r>
            <a:r>
              <a:rPr lang="el-GR" sz="2800" spc="135" dirty="0">
                <a:latin typeface="Cambria"/>
                <a:cs typeface="Cambria"/>
              </a:rPr>
              <a:t> </a:t>
            </a:r>
            <a:r>
              <a:rPr lang="el-GR" sz="2800" spc="60" dirty="0">
                <a:latin typeface="Cambria"/>
                <a:cs typeface="Cambria"/>
              </a:rPr>
              <a:t>για</a:t>
            </a:r>
            <a:r>
              <a:rPr lang="el-GR" sz="2800" spc="170" dirty="0">
                <a:latin typeface="Cambria"/>
                <a:cs typeface="Cambria"/>
              </a:rPr>
              <a:t> </a:t>
            </a:r>
            <a:r>
              <a:rPr lang="el-GR" sz="2800" spc="35" dirty="0">
                <a:latin typeface="Cambria"/>
                <a:cs typeface="Cambria"/>
              </a:rPr>
              <a:t>τη</a:t>
            </a:r>
            <a:r>
              <a:rPr lang="el-GR" sz="2800" spc="90" dirty="0">
                <a:latin typeface="Cambria"/>
                <a:cs typeface="Cambria"/>
              </a:rPr>
              <a:t> </a:t>
            </a:r>
            <a:r>
              <a:rPr lang="el-GR" sz="2800" spc="45" dirty="0">
                <a:latin typeface="Cambria"/>
                <a:cs typeface="Cambria"/>
              </a:rPr>
              <a:t>συμμετοχή</a:t>
            </a:r>
            <a:r>
              <a:rPr lang="el-GR" sz="2800" spc="235" dirty="0">
                <a:latin typeface="Cambria"/>
                <a:cs typeface="Cambria"/>
              </a:rPr>
              <a:t> </a:t>
            </a:r>
            <a:r>
              <a:rPr lang="el-GR" sz="2800" spc="-45" dirty="0">
                <a:latin typeface="Cambria"/>
                <a:cs typeface="Cambria"/>
              </a:rPr>
              <a:t>σε</a:t>
            </a:r>
            <a:r>
              <a:rPr lang="el-GR" sz="2800" spc="160" dirty="0">
                <a:latin typeface="Cambria"/>
                <a:cs typeface="Cambria"/>
              </a:rPr>
              <a:t> </a:t>
            </a:r>
            <a:r>
              <a:rPr lang="el-GR" sz="2800" spc="-15" dirty="0">
                <a:latin typeface="Cambria"/>
                <a:cs typeface="Cambria"/>
              </a:rPr>
              <a:t>αγώνες</a:t>
            </a:r>
            <a:r>
              <a:rPr lang="el-GR" sz="2800" spc="229" dirty="0">
                <a:latin typeface="Cambria"/>
                <a:cs typeface="Cambria"/>
              </a:rPr>
              <a:t> </a:t>
            </a:r>
            <a:r>
              <a:rPr lang="el-GR" sz="2800" spc="90" dirty="0">
                <a:latin typeface="Cambria"/>
                <a:cs typeface="Cambria"/>
              </a:rPr>
              <a:t>με</a:t>
            </a:r>
            <a:r>
              <a:rPr lang="el-GR" sz="2800" spc="100" dirty="0">
                <a:latin typeface="Cambria"/>
                <a:cs typeface="Cambria"/>
              </a:rPr>
              <a:t> </a:t>
            </a:r>
            <a:r>
              <a:rPr lang="el-GR" sz="2800" spc="-45" dirty="0">
                <a:latin typeface="Cambria"/>
                <a:cs typeface="Cambria"/>
              </a:rPr>
              <a:t>το</a:t>
            </a:r>
            <a:r>
              <a:rPr lang="el-GR" sz="2800" spc="125" dirty="0">
                <a:latin typeface="Cambria"/>
                <a:cs typeface="Cambria"/>
              </a:rPr>
              <a:t> </a:t>
            </a:r>
            <a:r>
              <a:rPr lang="el-GR" sz="2800" spc="30" dirty="0">
                <a:latin typeface="Cambria"/>
                <a:cs typeface="Cambria"/>
              </a:rPr>
              <a:t>σχολείο</a:t>
            </a:r>
            <a:r>
              <a:rPr lang="el-GR" sz="2800" spc="190" dirty="0">
                <a:latin typeface="Cambria"/>
                <a:cs typeface="Cambria"/>
              </a:rPr>
              <a:t> </a:t>
            </a:r>
            <a:r>
              <a:rPr lang="el-GR" sz="2800" spc="15" dirty="0" err="1">
                <a:latin typeface="Cambria"/>
                <a:cs typeface="Cambria"/>
              </a:rPr>
              <a:t>της</a:t>
            </a:r>
            <a:r>
              <a:rPr lang="el-GR" sz="2800" spc="35" dirty="0" err="1">
                <a:latin typeface="Cambria"/>
                <a:cs typeface="Cambria"/>
              </a:rPr>
              <a:t>Ροδόπολης</a:t>
            </a:r>
            <a:r>
              <a:rPr lang="el-GR" sz="2800" spc="35" dirty="0">
                <a:latin typeface="Cambria"/>
                <a:cs typeface="Cambria"/>
              </a:rPr>
              <a:t>.</a:t>
            </a:r>
          </a:p>
          <a:p>
            <a:pPr marL="193675">
              <a:lnSpc>
                <a:spcPts val="2065"/>
              </a:lnSpc>
            </a:pPr>
            <a:endParaRPr lang="el-GR" sz="2800" spc="35" dirty="0">
              <a:latin typeface="Cambria"/>
              <a:cs typeface="Cambria"/>
            </a:endParaRPr>
          </a:p>
          <a:p>
            <a:pPr marL="193675">
              <a:lnSpc>
                <a:spcPts val="2065"/>
              </a:lnSpc>
            </a:pPr>
            <a:r>
              <a:rPr lang="el-GR" sz="2800" spc="35" dirty="0">
                <a:latin typeface="Cambria"/>
                <a:cs typeface="Cambria"/>
              </a:rPr>
              <a:t>Τέλος</a:t>
            </a:r>
            <a:r>
              <a:rPr lang="el-GR" sz="2800" spc="250" dirty="0">
                <a:latin typeface="Cambria"/>
                <a:cs typeface="Cambria"/>
              </a:rPr>
              <a:t> </a:t>
            </a:r>
            <a:r>
              <a:rPr lang="el-GR" sz="2800" spc="-35" dirty="0">
                <a:latin typeface="Cambria"/>
                <a:cs typeface="Cambria"/>
              </a:rPr>
              <a:t>όσον</a:t>
            </a:r>
            <a:r>
              <a:rPr lang="el-GR" sz="2800" spc="210" dirty="0">
                <a:latin typeface="Cambria"/>
                <a:cs typeface="Cambria"/>
              </a:rPr>
              <a:t> </a:t>
            </a:r>
            <a:r>
              <a:rPr lang="el-GR" sz="2800" spc="-65" dirty="0">
                <a:latin typeface="Cambria"/>
                <a:cs typeface="Cambria"/>
              </a:rPr>
              <a:t>αφορά</a:t>
            </a:r>
            <a:r>
              <a:rPr lang="el-GR" sz="2800" spc="185" dirty="0">
                <a:latin typeface="Cambria"/>
                <a:cs typeface="Cambria"/>
              </a:rPr>
              <a:t> </a:t>
            </a:r>
            <a:r>
              <a:rPr lang="el-GR" sz="2800" spc="40" dirty="0">
                <a:latin typeface="Cambria"/>
                <a:cs typeface="Cambria"/>
              </a:rPr>
              <a:t>τις</a:t>
            </a:r>
            <a:r>
              <a:rPr lang="el-GR" sz="2800" spc="95" dirty="0">
                <a:latin typeface="Cambria"/>
                <a:cs typeface="Cambria"/>
              </a:rPr>
              <a:t> </a:t>
            </a:r>
            <a:r>
              <a:rPr lang="el-GR" sz="2800" spc="25" dirty="0">
                <a:latin typeface="Cambria"/>
                <a:cs typeface="Cambria"/>
              </a:rPr>
              <a:t>γιορτές</a:t>
            </a:r>
            <a:r>
              <a:rPr lang="el-GR" sz="2800" spc="170" dirty="0">
                <a:latin typeface="Cambria"/>
                <a:cs typeface="Cambria"/>
              </a:rPr>
              <a:t> </a:t>
            </a:r>
            <a:r>
              <a:rPr lang="el-GR" sz="2800" spc="60" dirty="0">
                <a:latin typeface="Cambria"/>
                <a:cs typeface="Cambria"/>
              </a:rPr>
              <a:t>και</a:t>
            </a:r>
            <a:r>
              <a:rPr lang="el-GR" sz="2800" spc="215" dirty="0">
                <a:latin typeface="Cambria"/>
                <a:cs typeface="Cambria"/>
              </a:rPr>
              <a:t> </a:t>
            </a:r>
            <a:r>
              <a:rPr lang="el-GR" sz="2800" spc="40" dirty="0">
                <a:latin typeface="Cambria"/>
                <a:cs typeface="Cambria"/>
              </a:rPr>
              <a:t>τις</a:t>
            </a:r>
            <a:r>
              <a:rPr lang="el-GR" sz="2800" spc="170" dirty="0">
                <a:latin typeface="Cambria"/>
                <a:cs typeface="Cambria"/>
              </a:rPr>
              <a:t> </a:t>
            </a:r>
          </a:p>
          <a:p>
            <a:pPr marL="193675">
              <a:lnSpc>
                <a:spcPts val="2065"/>
              </a:lnSpc>
            </a:pPr>
            <a:endParaRPr lang="el-GR" sz="2800" spc="170" dirty="0">
              <a:latin typeface="Cambria"/>
              <a:cs typeface="Cambria"/>
            </a:endParaRPr>
          </a:p>
          <a:p>
            <a:pPr marL="193675">
              <a:lnSpc>
                <a:spcPts val="2065"/>
              </a:lnSpc>
            </a:pPr>
            <a:r>
              <a:rPr lang="el-GR" sz="2800" spc="55" dirty="0">
                <a:latin typeface="Cambria"/>
                <a:cs typeface="Cambria"/>
              </a:rPr>
              <a:t>εθνικές</a:t>
            </a:r>
            <a:r>
              <a:rPr lang="el-GR" sz="2800" spc="170" dirty="0">
                <a:latin typeface="Cambria"/>
                <a:cs typeface="Cambria"/>
              </a:rPr>
              <a:t> </a:t>
            </a:r>
            <a:r>
              <a:rPr lang="el-GR" sz="2800" spc="25" dirty="0">
                <a:latin typeface="Cambria"/>
                <a:cs typeface="Cambria"/>
              </a:rPr>
              <a:t>επετείους</a:t>
            </a:r>
            <a:r>
              <a:rPr lang="el-GR" sz="2800" spc="15" dirty="0">
                <a:latin typeface="Cambria"/>
                <a:cs typeface="Cambria"/>
              </a:rPr>
              <a:t>, διοργανώνονταν</a:t>
            </a:r>
            <a:r>
              <a:rPr lang="el-GR" sz="2800" spc="210" dirty="0">
                <a:latin typeface="Cambria"/>
                <a:cs typeface="Cambria"/>
              </a:rPr>
              <a:t> </a:t>
            </a:r>
          </a:p>
          <a:p>
            <a:pPr marL="193675">
              <a:lnSpc>
                <a:spcPts val="2065"/>
              </a:lnSpc>
            </a:pPr>
            <a:endParaRPr lang="el-GR" sz="2800" spc="210" dirty="0">
              <a:latin typeface="Cambria"/>
              <a:cs typeface="Cambria"/>
            </a:endParaRPr>
          </a:p>
          <a:p>
            <a:pPr marL="193675">
              <a:lnSpc>
                <a:spcPts val="2065"/>
              </a:lnSpc>
            </a:pPr>
            <a:r>
              <a:rPr lang="el-GR" sz="2800" spc="20" dirty="0">
                <a:latin typeface="Cambria"/>
                <a:cs typeface="Cambria"/>
              </a:rPr>
              <a:t>απλές</a:t>
            </a:r>
            <a:r>
              <a:rPr lang="el-GR" sz="2800" spc="235" dirty="0">
                <a:latin typeface="Cambria"/>
                <a:cs typeface="Cambria"/>
              </a:rPr>
              <a:t> </a:t>
            </a:r>
            <a:r>
              <a:rPr lang="el-GR" sz="2800" spc="25" dirty="0">
                <a:latin typeface="Cambria"/>
                <a:cs typeface="Cambria"/>
              </a:rPr>
              <a:t>γιορτές</a:t>
            </a:r>
            <a:r>
              <a:rPr lang="el-GR" sz="2800" spc="165" dirty="0">
                <a:latin typeface="Cambria"/>
                <a:cs typeface="Cambria"/>
              </a:rPr>
              <a:t> </a:t>
            </a:r>
            <a:r>
              <a:rPr lang="el-GR" sz="2800" spc="15" dirty="0">
                <a:latin typeface="Cambria"/>
                <a:cs typeface="Cambria"/>
              </a:rPr>
              <a:t>που</a:t>
            </a:r>
            <a:r>
              <a:rPr lang="el-GR" sz="2800" spc="135" dirty="0">
                <a:latin typeface="Cambria"/>
                <a:cs typeface="Cambria"/>
              </a:rPr>
              <a:t> </a:t>
            </a:r>
            <a:r>
              <a:rPr lang="el-GR" sz="2800" spc="-35" dirty="0">
                <a:latin typeface="Cambria"/>
                <a:cs typeface="Cambria"/>
              </a:rPr>
              <a:t>όμως</a:t>
            </a:r>
            <a:r>
              <a:rPr lang="el-GR" sz="2800" spc="165" dirty="0">
                <a:latin typeface="Cambria"/>
                <a:cs typeface="Cambria"/>
              </a:rPr>
              <a:t> </a:t>
            </a:r>
            <a:r>
              <a:rPr lang="el-GR" sz="2800" spc="15" dirty="0">
                <a:latin typeface="Cambria"/>
                <a:cs typeface="Cambria"/>
              </a:rPr>
              <a:t>προσέλκυαν</a:t>
            </a:r>
            <a:r>
              <a:rPr lang="el-GR" sz="2800" spc="215" dirty="0">
                <a:latin typeface="Cambria"/>
                <a:cs typeface="Cambria"/>
              </a:rPr>
              <a:t> </a:t>
            </a:r>
          </a:p>
          <a:p>
            <a:pPr marL="193675">
              <a:lnSpc>
                <a:spcPts val="2065"/>
              </a:lnSpc>
            </a:pPr>
            <a:endParaRPr lang="el-GR" sz="2800" spc="215" dirty="0">
              <a:latin typeface="Cambria"/>
              <a:cs typeface="Cambria"/>
            </a:endParaRPr>
          </a:p>
          <a:p>
            <a:pPr marL="193675">
              <a:lnSpc>
                <a:spcPts val="2065"/>
              </a:lnSpc>
            </a:pPr>
            <a:r>
              <a:rPr lang="el-GR" sz="2800" spc="-5" dirty="0">
                <a:latin typeface="Cambria"/>
                <a:cs typeface="Cambria"/>
              </a:rPr>
              <a:t>όλο</a:t>
            </a:r>
            <a:r>
              <a:rPr lang="el-GR" sz="2800" spc="200" dirty="0">
                <a:latin typeface="Cambria"/>
                <a:cs typeface="Cambria"/>
              </a:rPr>
              <a:t> </a:t>
            </a:r>
            <a:r>
              <a:rPr lang="el-GR" sz="2800" spc="-45" dirty="0">
                <a:latin typeface="Cambria"/>
                <a:cs typeface="Cambria"/>
              </a:rPr>
              <a:t>το</a:t>
            </a:r>
            <a:r>
              <a:rPr lang="el-GR" sz="2800" spc="130" dirty="0">
                <a:latin typeface="Cambria"/>
                <a:cs typeface="Cambria"/>
              </a:rPr>
              <a:t> </a:t>
            </a:r>
            <a:r>
              <a:rPr lang="el-GR" sz="2800" spc="30" dirty="0">
                <a:latin typeface="Cambria"/>
                <a:cs typeface="Cambria"/>
              </a:rPr>
              <a:t>Διόνυσο,</a:t>
            </a:r>
            <a:r>
              <a:rPr lang="el-GR" sz="2800" spc="150" dirty="0">
                <a:latin typeface="Cambria"/>
                <a:cs typeface="Cambria"/>
              </a:rPr>
              <a:t> </a:t>
            </a:r>
            <a:r>
              <a:rPr lang="el-GR" sz="2800" spc="20" dirty="0">
                <a:latin typeface="Cambria"/>
                <a:cs typeface="Cambria"/>
              </a:rPr>
              <a:t>δηλαδή </a:t>
            </a:r>
            <a:r>
              <a:rPr lang="el-GR" sz="2800" spc="-385" dirty="0">
                <a:latin typeface="Cambria"/>
                <a:cs typeface="Cambria"/>
              </a:rPr>
              <a:t> </a:t>
            </a:r>
            <a:r>
              <a:rPr lang="el-GR" sz="2800" spc="-5" dirty="0">
                <a:latin typeface="Cambria"/>
                <a:cs typeface="Cambria"/>
              </a:rPr>
              <a:t>τους</a:t>
            </a:r>
            <a:r>
              <a:rPr lang="el-GR" sz="2800" spc="155" dirty="0">
                <a:latin typeface="Cambria"/>
                <a:cs typeface="Cambria"/>
              </a:rPr>
              <a:t> </a:t>
            </a:r>
          </a:p>
          <a:p>
            <a:pPr marL="193675">
              <a:lnSpc>
                <a:spcPts val="2065"/>
              </a:lnSpc>
            </a:pPr>
            <a:endParaRPr lang="el-GR" sz="2800" spc="155" dirty="0">
              <a:latin typeface="Cambria"/>
              <a:cs typeface="Cambria"/>
            </a:endParaRPr>
          </a:p>
          <a:p>
            <a:pPr marL="193675">
              <a:lnSpc>
                <a:spcPts val="2065"/>
              </a:lnSpc>
            </a:pPr>
            <a:r>
              <a:rPr lang="el-GR" sz="2800" spc="10" dirty="0">
                <a:latin typeface="Cambria"/>
                <a:cs typeface="Cambria"/>
              </a:rPr>
              <a:t>λιγοστούς</a:t>
            </a:r>
            <a:r>
              <a:rPr lang="el-GR" sz="2800" spc="240" dirty="0">
                <a:latin typeface="Cambria"/>
                <a:cs typeface="Cambria"/>
              </a:rPr>
              <a:t> </a:t>
            </a:r>
            <a:r>
              <a:rPr lang="el-GR" sz="2800" spc="25" dirty="0">
                <a:latin typeface="Cambria"/>
                <a:cs typeface="Cambria"/>
              </a:rPr>
              <a:t>κατοίκους</a:t>
            </a:r>
            <a:r>
              <a:rPr lang="el-GR" sz="2800" spc="235" dirty="0">
                <a:latin typeface="Cambria"/>
                <a:cs typeface="Cambria"/>
              </a:rPr>
              <a:t> </a:t>
            </a:r>
            <a:r>
              <a:rPr lang="el-GR" sz="2800" spc="15" dirty="0">
                <a:latin typeface="Cambria"/>
                <a:cs typeface="Cambria"/>
              </a:rPr>
              <a:t>που</a:t>
            </a:r>
            <a:r>
              <a:rPr lang="el-GR" sz="2800" spc="130" dirty="0">
                <a:latin typeface="Cambria"/>
                <a:cs typeface="Cambria"/>
              </a:rPr>
              <a:t> </a:t>
            </a:r>
            <a:r>
              <a:rPr lang="el-GR" sz="2800" spc="5" dirty="0">
                <a:latin typeface="Cambria"/>
                <a:cs typeface="Cambria"/>
              </a:rPr>
              <a:t>ζούσαν</a:t>
            </a:r>
            <a:r>
              <a:rPr lang="el-GR" sz="2800" spc="204" dirty="0">
                <a:latin typeface="Cambria"/>
                <a:cs typeface="Cambria"/>
              </a:rPr>
              <a:t> </a:t>
            </a:r>
            <a:r>
              <a:rPr lang="el-GR" sz="2800" spc="-25" dirty="0">
                <a:latin typeface="Cambria"/>
                <a:cs typeface="Cambria"/>
              </a:rPr>
              <a:t>τότε</a:t>
            </a:r>
            <a:r>
              <a:rPr lang="el-GR" sz="2800" spc="180" dirty="0">
                <a:latin typeface="Cambria"/>
                <a:cs typeface="Cambria"/>
              </a:rPr>
              <a:t> </a:t>
            </a:r>
            <a:r>
              <a:rPr lang="el-GR" sz="2800" spc="-30" dirty="0">
                <a:latin typeface="Cambria"/>
                <a:cs typeface="Cambria"/>
              </a:rPr>
              <a:t>εδώ.</a:t>
            </a:r>
            <a:endParaRPr lang="el-GR" sz="2800" dirty="0">
              <a:latin typeface="Cambria"/>
              <a:cs typeface="Cambria"/>
            </a:endParaRPr>
          </a:p>
        </p:txBody>
      </p:sp>
      <p:pic>
        <p:nvPicPr>
          <p:cNvPr id="11" name="Picture 16" descr="A small white building with a cross on top&#10;&#10;Description automatically generated with low confidence">
            <a:extLst>
              <a:ext uri="{FF2B5EF4-FFF2-40B4-BE49-F238E27FC236}">
                <a16:creationId xmlns:a16="http://schemas.microsoft.com/office/drawing/2014/main" id="{61A81120-88C9-E79E-45AD-742167D3A5BC}"/>
              </a:ext>
            </a:extLst>
          </p:cNvPr>
          <p:cNvPicPr>
            <a:picLocks noChangeAspect="1"/>
          </p:cNvPicPr>
          <p:nvPr/>
        </p:nvPicPr>
        <p:blipFill rotWithShape="1">
          <a:blip r:embed="rId2"/>
          <a:srcRect l="24097" r="9152" b="-2"/>
          <a:stretch/>
        </p:blipFill>
        <p:spPr>
          <a:xfrm>
            <a:off x="-91749" y="27819"/>
            <a:ext cx="5761029" cy="5761029"/>
          </a:xfrm>
          <a:custGeom>
            <a:avLst/>
            <a:gdLst/>
            <a:ahLst/>
            <a:cxnLst/>
            <a:rect l="l" t="t" r="r" b="b"/>
            <a:pathLst>
              <a:path w="2476918" h="2476918">
                <a:moveTo>
                  <a:pt x="1238459" y="0"/>
                </a:moveTo>
                <a:cubicBezTo>
                  <a:pt x="1922441" y="0"/>
                  <a:pt x="2476918" y="554477"/>
                  <a:pt x="2476918" y="1238459"/>
                </a:cubicBezTo>
                <a:cubicBezTo>
                  <a:pt x="2476918" y="1922441"/>
                  <a:pt x="1922441" y="2476918"/>
                  <a:pt x="1238459" y="2476918"/>
                </a:cubicBezTo>
                <a:cubicBezTo>
                  <a:pt x="554477" y="2476918"/>
                  <a:pt x="0" y="1922441"/>
                  <a:pt x="0" y="1238459"/>
                </a:cubicBezTo>
                <a:cubicBezTo>
                  <a:pt x="0" y="554477"/>
                  <a:pt x="554477" y="0"/>
                  <a:pt x="1238459" y="0"/>
                </a:cubicBezTo>
                <a:close/>
              </a:path>
            </a:pathLst>
          </a:custGeom>
        </p:spPr>
      </p:pic>
    </p:spTree>
    <p:extLst>
      <p:ext uri="{BB962C8B-B14F-4D97-AF65-F5344CB8AC3E}">
        <p14:creationId xmlns:p14="http://schemas.microsoft.com/office/powerpoint/2010/main" val="686140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8C062-25FC-F208-1B0B-D252FAB95E78}"/>
              </a:ext>
            </a:extLst>
          </p:cNvPr>
          <p:cNvSpPr>
            <a:spLocks noGrp="1"/>
          </p:cNvSpPr>
          <p:nvPr>
            <p:ph idx="1"/>
          </p:nvPr>
        </p:nvSpPr>
        <p:spPr>
          <a:xfrm>
            <a:off x="11192256" y="5358383"/>
            <a:ext cx="161544" cy="818579"/>
          </a:xfrm>
        </p:spPr>
        <p:txBody>
          <a:bodyPr/>
          <a:lstStyle/>
          <a:p>
            <a:pPr marL="0" indent="0">
              <a:buNone/>
            </a:pPr>
            <a:r>
              <a:rPr lang="el-GR" dirty="0"/>
              <a:t> </a:t>
            </a:r>
          </a:p>
        </p:txBody>
      </p:sp>
      <p:sp>
        <p:nvSpPr>
          <p:cNvPr id="5" name="Freeform: Shape 83">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c 85">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7" name="Rectangle 87">
            <a:extLst>
              <a:ext uri="{FF2B5EF4-FFF2-40B4-BE49-F238E27FC236}">
                <a16:creationId xmlns:a16="http://schemas.microsoft.com/office/drawing/2014/main" id="{1FEEE36C-F7BE-4DD0-B2D6-E5D5CE8F5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89">
            <a:extLst>
              <a:ext uri="{FF2B5EF4-FFF2-40B4-BE49-F238E27FC236}">
                <a16:creationId xmlns:a16="http://schemas.microsoft.com/office/drawing/2014/main" id="{A68CFF98-17D2-423B-B835-08CCF25C4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99763">
            <a:off x="8238324" y="1935051"/>
            <a:ext cx="2987899" cy="2987899"/>
          </a:xfrm>
          <a:prstGeom prst="arc">
            <a:avLst>
              <a:gd name="adj1" fmla="val 16200000"/>
              <a:gd name="adj2" fmla="val 204546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Oval 91">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2683" y="1674152"/>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93">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7203" y="4072671"/>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object 2"/>
          <p:cNvPicPr/>
          <p:nvPr/>
        </p:nvPicPr>
        <p:blipFill>
          <a:blip r:embed="rId2" cstate="print"/>
          <a:stretch>
            <a:fillRect/>
          </a:stretch>
        </p:blipFill>
        <p:spPr>
          <a:xfrm>
            <a:off x="351693" y="253218"/>
            <a:ext cx="11563642" cy="6147582"/>
          </a:xfrm>
          <a:prstGeom prst="rect">
            <a:avLst/>
          </a:prstGeom>
        </p:spPr>
      </p:pic>
    </p:spTree>
    <p:extLst>
      <p:ext uri="{BB962C8B-B14F-4D97-AF65-F5344CB8AC3E}">
        <p14:creationId xmlns:p14="http://schemas.microsoft.com/office/powerpoint/2010/main" val="416260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819ABAC3-3FE1-6D75-CB49-72824923091F}"/>
              </a:ext>
            </a:extLst>
          </p:cNvPr>
          <p:cNvSpPr>
            <a:spLocks noGrp="1"/>
          </p:cNvSpPr>
          <p:nvPr>
            <p:ph type="title"/>
          </p:nvPr>
        </p:nvSpPr>
        <p:spPr>
          <a:xfrm>
            <a:off x="1923101" y="1348858"/>
            <a:ext cx="3706762" cy="1608124"/>
          </a:xfrm>
        </p:spPr>
        <p:txBody>
          <a:bodyPr vert="horz" lIns="91440" tIns="45720" rIns="91440" bIns="45720" rtlCol="0" anchor="ctr">
            <a:normAutofit/>
          </a:bodyPr>
          <a:lstStyle/>
          <a:p>
            <a:br>
              <a:rPr lang="en-US" sz="2400" dirty="0"/>
            </a:br>
            <a:endParaRPr lang="en-US" sz="3600" cap="all" dirty="0"/>
          </a:p>
        </p:txBody>
      </p:sp>
      <p:sp>
        <p:nvSpPr>
          <p:cNvPr id="3" name="Content Placeholder 2">
            <a:extLst>
              <a:ext uri="{FF2B5EF4-FFF2-40B4-BE49-F238E27FC236}">
                <a16:creationId xmlns:a16="http://schemas.microsoft.com/office/drawing/2014/main" id="{90A0F980-CDBD-AE0A-5057-0AE79163D601}"/>
              </a:ext>
            </a:extLst>
          </p:cNvPr>
          <p:cNvSpPr>
            <a:spLocks noGrp="1"/>
          </p:cNvSpPr>
          <p:nvPr>
            <p:ph type="body" idx="1"/>
          </p:nvPr>
        </p:nvSpPr>
        <p:spPr>
          <a:xfrm>
            <a:off x="7552964" y="1059811"/>
            <a:ext cx="3706762" cy="4736591"/>
          </a:xfrm>
        </p:spPr>
        <p:txBody>
          <a:bodyPr vert="horz" lIns="91440" tIns="45720" rIns="91440" bIns="45720" rtlCol="0" anchor="ctr">
            <a:normAutofit/>
          </a:bodyPr>
          <a:lstStyle/>
          <a:p>
            <a:r>
              <a:rPr lang="el-GR" sz="3200" dirty="0"/>
              <a:t>Τα μαθήματα που διδάσκονταν ήταν:</a:t>
            </a:r>
          </a:p>
          <a:p>
            <a:pPr marL="342900" indent="-342900">
              <a:buFont typeface="Arial" panose="020B0604020202020204" pitchFamily="34" charset="0"/>
              <a:buChar char="•"/>
            </a:pPr>
            <a:r>
              <a:rPr lang="el-GR" sz="3200" dirty="0"/>
              <a:t> Ανάγνωση</a:t>
            </a:r>
          </a:p>
          <a:p>
            <a:pPr marL="342900" indent="-342900">
              <a:buFont typeface="Arial" panose="020B0604020202020204" pitchFamily="34" charset="0"/>
              <a:buChar char="•"/>
            </a:pPr>
            <a:r>
              <a:rPr lang="el-GR" sz="3200" dirty="0"/>
              <a:t>Γεωμετρία</a:t>
            </a:r>
          </a:p>
          <a:p>
            <a:pPr marL="342900" indent="-342900">
              <a:buFont typeface="Arial" panose="020B0604020202020204" pitchFamily="34" charset="0"/>
              <a:buChar char="•"/>
            </a:pPr>
            <a:r>
              <a:rPr lang="el-GR" sz="3200" dirty="0"/>
              <a:t>Αριθμητική</a:t>
            </a:r>
          </a:p>
          <a:p>
            <a:pPr marL="342900" indent="-342900">
              <a:buFont typeface="Arial" panose="020B0604020202020204" pitchFamily="34" charset="0"/>
              <a:buChar char="•"/>
            </a:pPr>
            <a:r>
              <a:rPr lang="el-GR" sz="3200" dirty="0"/>
              <a:t>Πατριδογνωσία (Γεωγραφία)</a:t>
            </a:r>
          </a:p>
        </p:txBody>
      </p:sp>
      <p:pic>
        <p:nvPicPr>
          <p:cNvPr id="6" name="object 6"/>
          <p:cNvPicPr/>
          <p:nvPr/>
        </p:nvPicPr>
        <p:blipFill>
          <a:blip r:embed="rId4" cstate="print"/>
          <a:stretch>
            <a:fillRect/>
          </a:stretch>
        </p:blipFill>
        <p:spPr>
          <a:xfrm>
            <a:off x="442732" y="1348858"/>
            <a:ext cx="6667500" cy="3314700"/>
          </a:xfrm>
          <a:prstGeom prst="rect">
            <a:avLst/>
          </a:prstGeom>
        </p:spPr>
      </p:pic>
    </p:spTree>
    <p:extLst>
      <p:ext uri="{BB962C8B-B14F-4D97-AF65-F5344CB8AC3E}">
        <p14:creationId xmlns:p14="http://schemas.microsoft.com/office/powerpoint/2010/main" val="427489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95A8AE-D568-12DC-BE4F-18344BEA9923}"/>
              </a:ext>
            </a:extLst>
          </p:cNvPr>
          <p:cNvSpPr>
            <a:spLocks noGrp="1"/>
          </p:cNvSpPr>
          <p:nvPr>
            <p:ph type="title"/>
          </p:nvPr>
        </p:nvSpPr>
        <p:spPr/>
        <p:txBody>
          <a:bodyPr/>
          <a:lstStyle/>
          <a:p>
            <a:r>
              <a:rPr lang="en-GB" dirty="0"/>
              <a:t> </a:t>
            </a:r>
            <a:endParaRPr lang="el-GR" dirty="0"/>
          </a:p>
        </p:txBody>
      </p:sp>
      <p:sp>
        <p:nvSpPr>
          <p:cNvPr id="5" name="Text Placeholder 4">
            <a:extLst>
              <a:ext uri="{FF2B5EF4-FFF2-40B4-BE49-F238E27FC236}">
                <a16:creationId xmlns:a16="http://schemas.microsoft.com/office/drawing/2014/main" id="{172FB1C6-908B-D3E2-D279-6CDBEDD183A2}"/>
              </a:ext>
            </a:extLst>
          </p:cNvPr>
          <p:cNvSpPr>
            <a:spLocks noGrp="1"/>
          </p:cNvSpPr>
          <p:nvPr>
            <p:ph type="body" idx="1"/>
          </p:nvPr>
        </p:nvSpPr>
        <p:spPr/>
        <p:txBody>
          <a:bodyPr/>
          <a:lstStyle/>
          <a:p>
            <a:r>
              <a:rPr lang="en-GB" dirty="0"/>
              <a:t> </a:t>
            </a:r>
            <a:endParaRPr lang="el-GR" dirty="0"/>
          </a:p>
        </p:txBody>
      </p:sp>
      <p:sp useBgFill="1">
        <p:nvSpPr>
          <p:cNvPr id="7" name="Rectangle 1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BBF2079-F2AF-9F0B-8AED-5FBA851EB170}"/>
              </a:ext>
            </a:extLst>
          </p:cNvPr>
          <p:cNvSpPr txBox="1">
            <a:spLocks/>
          </p:cNvSpPr>
          <p:nvPr/>
        </p:nvSpPr>
        <p:spPr>
          <a:xfrm>
            <a:off x="838200" y="365125"/>
            <a:ext cx="646747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err="1">
                <a:solidFill>
                  <a:schemeClr val="accent2">
                    <a:lumMod val="75000"/>
                  </a:schemeClr>
                </a:solidFill>
                <a:latin typeface="+mj-lt"/>
                <a:ea typeface="+mj-ea"/>
                <a:cs typeface="+mj-cs"/>
              </a:rPr>
              <a:t>Το</a:t>
            </a:r>
            <a:r>
              <a:rPr lang="en-US" sz="3600" b="1" kern="1200" dirty="0">
                <a:solidFill>
                  <a:schemeClr val="accent2">
                    <a:lumMod val="75000"/>
                  </a:schemeClr>
                </a:solidFill>
                <a:latin typeface="+mj-lt"/>
                <a:ea typeface="+mj-ea"/>
                <a:cs typeface="+mj-cs"/>
              </a:rPr>
              <a:t> </a:t>
            </a:r>
            <a:r>
              <a:rPr lang="en-US" sz="3600" b="1" kern="1200" dirty="0" err="1">
                <a:solidFill>
                  <a:schemeClr val="accent2">
                    <a:lumMod val="75000"/>
                  </a:schemeClr>
                </a:solidFill>
                <a:latin typeface="+mj-lt"/>
                <a:ea typeface="+mj-ea"/>
                <a:cs typeface="+mj-cs"/>
              </a:rPr>
              <a:t>νέο</a:t>
            </a:r>
            <a:r>
              <a:rPr lang="en-US" sz="3600" b="1" kern="1200" dirty="0">
                <a:solidFill>
                  <a:schemeClr val="accent2">
                    <a:lumMod val="75000"/>
                  </a:schemeClr>
                </a:solidFill>
                <a:latin typeface="+mj-lt"/>
                <a:ea typeface="+mj-ea"/>
                <a:cs typeface="+mj-cs"/>
              </a:rPr>
              <a:t> </a:t>
            </a:r>
            <a:r>
              <a:rPr lang="en-US" sz="3600" b="1" kern="1200" dirty="0" err="1">
                <a:solidFill>
                  <a:schemeClr val="accent2">
                    <a:lumMod val="75000"/>
                  </a:schemeClr>
                </a:solidFill>
                <a:latin typeface="+mj-lt"/>
                <a:ea typeface="+mj-ea"/>
                <a:cs typeface="+mj-cs"/>
              </a:rPr>
              <a:t>κτίριο</a:t>
            </a:r>
            <a:r>
              <a:rPr lang="en-US" sz="3600" b="1" kern="1200" dirty="0">
                <a:solidFill>
                  <a:schemeClr val="accent2">
                    <a:lumMod val="75000"/>
                  </a:schemeClr>
                </a:solidFill>
                <a:latin typeface="+mj-lt"/>
                <a:ea typeface="+mj-ea"/>
                <a:cs typeface="+mj-cs"/>
              </a:rPr>
              <a:t> </a:t>
            </a:r>
            <a:r>
              <a:rPr lang="en-US" sz="3600" b="1" kern="1200" dirty="0" err="1">
                <a:solidFill>
                  <a:schemeClr val="accent2">
                    <a:lumMod val="75000"/>
                  </a:schemeClr>
                </a:solidFill>
                <a:latin typeface="+mj-lt"/>
                <a:ea typeface="+mj-ea"/>
                <a:cs typeface="+mj-cs"/>
              </a:rPr>
              <a:t>του</a:t>
            </a:r>
            <a:r>
              <a:rPr lang="en-US" sz="3600" b="1" kern="1200" dirty="0">
                <a:solidFill>
                  <a:schemeClr val="accent2">
                    <a:lumMod val="75000"/>
                  </a:schemeClr>
                </a:solidFill>
                <a:latin typeface="+mj-lt"/>
                <a:ea typeface="+mj-ea"/>
                <a:cs typeface="+mj-cs"/>
              </a:rPr>
              <a:t> 2ου </a:t>
            </a:r>
            <a:r>
              <a:rPr lang="en-US" sz="3600" b="1" kern="1200" dirty="0" err="1">
                <a:solidFill>
                  <a:schemeClr val="accent2">
                    <a:lumMod val="75000"/>
                  </a:schemeClr>
                </a:solidFill>
                <a:latin typeface="+mj-lt"/>
                <a:ea typeface="+mj-ea"/>
                <a:cs typeface="+mj-cs"/>
              </a:rPr>
              <a:t>δημοτικού</a:t>
            </a:r>
            <a:r>
              <a:rPr lang="en-US" sz="3600" b="1" kern="1200" dirty="0">
                <a:solidFill>
                  <a:schemeClr val="accent2">
                    <a:lumMod val="75000"/>
                  </a:schemeClr>
                </a:solidFill>
                <a:latin typeface="+mj-lt"/>
                <a:ea typeface="+mj-ea"/>
                <a:cs typeface="+mj-cs"/>
              </a:rPr>
              <a:t> </a:t>
            </a:r>
            <a:r>
              <a:rPr lang="en-US" sz="3600" b="1" kern="1200" dirty="0" err="1">
                <a:solidFill>
                  <a:schemeClr val="accent2">
                    <a:lumMod val="75000"/>
                  </a:schemeClr>
                </a:solidFill>
                <a:latin typeface="+mj-lt"/>
                <a:ea typeface="+mj-ea"/>
                <a:cs typeface="+mj-cs"/>
              </a:rPr>
              <a:t>σχολείου</a:t>
            </a:r>
            <a:r>
              <a:rPr lang="en-US" sz="3600" b="1" kern="1200" dirty="0">
                <a:solidFill>
                  <a:schemeClr val="accent2">
                    <a:lumMod val="75000"/>
                  </a:schemeClr>
                </a:solidFill>
                <a:latin typeface="+mj-lt"/>
                <a:ea typeface="+mj-ea"/>
                <a:cs typeface="+mj-cs"/>
              </a:rPr>
              <a:t> Διονύσου.</a:t>
            </a:r>
          </a:p>
        </p:txBody>
      </p:sp>
      <p:sp>
        <p:nvSpPr>
          <p:cNvPr id="9" name="Text Placeholder 8">
            <a:extLst>
              <a:ext uri="{FF2B5EF4-FFF2-40B4-BE49-F238E27FC236}">
                <a16:creationId xmlns:a16="http://schemas.microsoft.com/office/drawing/2014/main" id="{F1F55D53-CF39-4092-56EB-6702DD4C975F}"/>
              </a:ext>
            </a:extLst>
          </p:cNvPr>
          <p:cNvSpPr txBox="1">
            <a:spLocks/>
          </p:cNvSpPr>
          <p:nvPr/>
        </p:nvSpPr>
        <p:spPr>
          <a:xfrm>
            <a:off x="838200" y="1320801"/>
            <a:ext cx="7315200" cy="327898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a:p>
            <a:pPr marL="0" indent="0">
              <a:buNone/>
            </a:pPr>
            <a:r>
              <a:rPr lang="el-GR" sz="3500" i="1" dirty="0"/>
              <a:t>…</a:t>
            </a:r>
            <a:r>
              <a:rPr lang="en-US" sz="3500" i="1" dirty="0" err="1"/>
              <a:t>Ότ</a:t>
            </a:r>
            <a:r>
              <a:rPr lang="en-US" sz="3500" i="1" dirty="0"/>
              <a:t>αν ήρθε η ώρα  να φτιαχτεί το νέο σχολείο, το 2002-2003 κατεδαφίστηκε το παλιό κτίριο και με την μεγάλη βοήθεια της κοινότητας Διονύσου, καθώς και με την σημαντική συμβολή του κατοίκου της περιοχής Μιχάλη Γουναρίδη, κτίστηκε το κτίριο όπως το ξέρουμε σήμερα</a:t>
            </a:r>
            <a:r>
              <a:rPr lang="el-GR" sz="3500" i="1" dirty="0"/>
              <a:t>»</a:t>
            </a:r>
            <a:r>
              <a:rPr lang="en-US" sz="3500" i="1" dirty="0"/>
              <a:t>.</a:t>
            </a:r>
          </a:p>
          <a:p>
            <a:pPr marL="0"/>
            <a:endParaRPr lang="en-US" sz="2200" dirty="0"/>
          </a:p>
        </p:txBody>
      </p:sp>
      <p:pic>
        <p:nvPicPr>
          <p:cNvPr id="10" name="Picture 8" descr="A picture containing sky, outdoor, building, sport&#10;&#10;Description automatically generated">
            <a:extLst>
              <a:ext uri="{FF2B5EF4-FFF2-40B4-BE49-F238E27FC236}">
                <a16:creationId xmlns:a16="http://schemas.microsoft.com/office/drawing/2014/main" id="{A949EAB0-B05E-4B4C-DD37-983E79961EE8}"/>
              </a:ext>
            </a:extLst>
          </p:cNvPr>
          <p:cNvPicPr>
            <a:picLocks noChangeAspect="1"/>
          </p:cNvPicPr>
          <p:nvPr/>
        </p:nvPicPr>
        <p:blipFill rotWithShape="1">
          <a:blip r:embed="rId2"/>
          <a:srcRect l="5420" r="19579" b="-1"/>
          <a:stretch/>
        </p:blipFill>
        <p:spPr>
          <a:xfrm>
            <a:off x="8457026" y="1217774"/>
            <a:ext cx="3278987" cy="327898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Date Placeholder 3">
            <a:extLst>
              <a:ext uri="{FF2B5EF4-FFF2-40B4-BE49-F238E27FC236}">
                <a16:creationId xmlns:a16="http://schemas.microsoft.com/office/drawing/2014/main" id="{88408258-82E9-D131-61A4-63ED27D1052E}"/>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9/3/20XX</a:t>
            </a:r>
          </a:p>
        </p:txBody>
      </p:sp>
      <p:sp>
        <p:nvSpPr>
          <p:cNvPr id="12" name="Footer Placeholder 4">
            <a:extLst>
              <a:ext uri="{FF2B5EF4-FFF2-40B4-BE49-F238E27FC236}">
                <a16:creationId xmlns:a16="http://schemas.microsoft.com/office/drawing/2014/main" id="{0C94DB79-C604-C893-5946-02A5D622DA2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cap="none" spc="0" baseline="0">
                <a:solidFill>
                  <a:prstClr val="black">
                    <a:tint val="75000"/>
                  </a:prstClr>
                </a:solidFill>
                <a:latin typeface="Calibri" panose="020F0502020204030204"/>
                <a:ea typeface="+mn-ea"/>
                <a:cs typeface="+mn-cs"/>
              </a:rPr>
              <a:t>Presentation Title</a:t>
            </a:r>
          </a:p>
        </p:txBody>
      </p:sp>
      <p:sp>
        <p:nvSpPr>
          <p:cNvPr id="13" name="Slide Number Placeholder 5">
            <a:extLst>
              <a:ext uri="{FF2B5EF4-FFF2-40B4-BE49-F238E27FC236}">
                <a16:creationId xmlns:a16="http://schemas.microsoft.com/office/drawing/2014/main" id="{76EC9974-24E7-1C01-353A-7C964174EC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5A8CF25-3B84-D05F-19A3-EDA991FDE349}"/>
              </a:ext>
            </a:extLst>
          </p:cNvPr>
          <p:cNvSpPr txBox="1"/>
          <p:nvPr/>
        </p:nvSpPr>
        <p:spPr>
          <a:xfrm>
            <a:off x="838200" y="4895667"/>
            <a:ext cx="8486776" cy="1415772"/>
          </a:xfrm>
          <a:prstGeom prst="rect">
            <a:avLst/>
          </a:prstGeom>
          <a:noFill/>
        </p:spPr>
        <p:txBody>
          <a:bodyPr wrap="square" rtlCol="0">
            <a:spAutoFit/>
          </a:bodyPr>
          <a:lstStyle/>
          <a:p>
            <a:pPr marL="0"/>
            <a:r>
              <a:rPr lang="el-GR" sz="3000" b="1" i="1" dirty="0">
                <a:solidFill>
                  <a:schemeClr val="accent2">
                    <a:lumMod val="75000"/>
                  </a:schemeClr>
                </a:solidFill>
              </a:rPr>
              <a:t>Πληροφορίες από κ. </a:t>
            </a:r>
            <a:r>
              <a:rPr lang="en-US" sz="3000" b="1" i="1" dirty="0" err="1">
                <a:solidFill>
                  <a:schemeClr val="accent2">
                    <a:lumMod val="75000"/>
                  </a:schemeClr>
                </a:solidFill>
              </a:rPr>
              <a:t>Τάσο</a:t>
            </a:r>
            <a:r>
              <a:rPr lang="en-US" sz="3000" b="1" i="1" dirty="0">
                <a:solidFill>
                  <a:schemeClr val="accent2">
                    <a:lumMod val="75000"/>
                  </a:schemeClr>
                </a:solidFill>
              </a:rPr>
              <a:t> Μπ</a:t>
            </a:r>
            <a:r>
              <a:rPr lang="en-US" sz="3000" b="1" i="1" dirty="0" err="1">
                <a:solidFill>
                  <a:schemeClr val="accent2">
                    <a:lumMod val="75000"/>
                  </a:schemeClr>
                </a:solidFill>
              </a:rPr>
              <a:t>άση</a:t>
            </a:r>
            <a:r>
              <a:rPr lang="en-US" sz="3000" b="1" i="1" dirty="0">
                <a:solidFill>
                  <a:schemeClr val="accent2">
                    <a:lumMod val="75000"/>
                  </a:schemeClr>
                </a:solidFill>
              </a:rPr>
              <a:t> </a:t>
            </a:r>
            <a:endParaRPr lang="el-GR" sz="3000" b="1" i="1" dirty="0">
              <a:solidFill>
                <a:schemeClr val="accent2">
                  <a:lumMod val="75000"/>
                </a:schemeClr>
              </a:solidFill>
            </a:endParaRPr>
          </a:p>
          <a:p>
            <a:pPr marL="0"/>
            <a:r>
              <a:rPr lang="en-US" sz="2800" i="1" dirty="0"/>
              <a:t>(</a:t>
            </a:r>
            <a:r>
              <a:rPr lang="en-US" sz="2800" i="1" dirty="0" err="1"/>
              <a:t>ήτ</a:t>
            </a:r>
            <a:r>
              <a:rPr lang="en-US" sz="2800" i="1" dirty="0"/>
              <a:t>αν Πρόεδρος του Συλλόγου Γονέων και Κηδεμόνων, όταν ήταν διθέσιο.</a:t>
            </a:r>
          </a:p>
        </p:txBody>
      </p:sp>
    </p:spTree>
    <p:extLst>
      <p:ext uri="{BB962C8B-B14F-4D97-AF65-F5344CB8AC3E}">
        <p14:creationId xmlns:p14="http://schemas.microsoft.com/office/powerpoint/2010/main" val="541545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0">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a:extLst>
              <a:ext uri="{FF2B5EF4-FFF2-40B4-BE49-F238E27FC236}">
                <a16:creationId xmlns:a16="http://schemas.microsoft.com/office/drawing/2014/main" id="{85592F15-6EB4-2004-0E1A-08C3026CDF6B}"/>
              </a:ext>
            </a:extLst>
          </p:cNvPr>
          <p:cNvSpPr>
            <a:spLocks noGrp="1"/>
          </p:cNvSpPr>
          <p:nvPr>
            <p:ph type="body" idx="1"/>
          </p:nvPr>
        </p:nvSpPr>
        <p:spPr>
          <a:xfrm>
            <a:off x="1218759" y="292608"/>
            <a:ext cx="6015571" cy="6565392"/>
          </a:xfrm>
        </p:spPr>
        <p:txBody>
          <a:bodyPr vert="horz" lIns="91440" tIns="45720" rIns="91440" bIns="45720" rtlCol="0">
            <a:normAutofit/>
          </a:bodyPr>
          <a:lstStyle/>
          <a:p>
            <a:pPr indent="-182880" algn="l"/>
            <a:r>
              <a:rPr lang="el-GR" sz="2800" dirty="0">
                <a:effectLst/>
                <a:latin typeface="Calibri" panose="020F0502020204030204" pitchFamily="34" charset="0"/>
                <a:ea typeface="Calibri" panose="020F0502020204030204" pitchFamily="34" charset="0"/>
                <a:cs typeface="Times New Roman" panose="02020603050405020304" pitchFamily="18" charset="0"/>
              </a:rPr>
              <a:t>Το 2001 ολοκληρώθηκε λοιπόν το νέο μας κτήριο και τον πρώτο του χρόνο, δηλαδή από τον Ιανουάριο του 2002, λειτούργησε αρχικά ως παράρτημα του 1</a:t>
            </a:r>
            <a:r>
              <a:rPr lang="el-GR" sz="2800" baseline="30000" dirty="0">
                <a:effectLst/>
                <a:latin typeface="Calibri" panose="020F0502020204030204" pitchFamily="34" charset="0"/>
                <a:ea typeface="Calibri" panose="020F0502020204030204" pitchFamily="34" charset="0"/>
                <a:cs typeface="Times New Roman" panose="02020603050405020304" pitchFamily="18" charset="0"/>
              </a:rPr>
              <a:t>ου</a:t>
            </a:r>
            <a:r>
              <a:rPr lang="el-GR" sz="2800" dirty="0">
                <a:effectLst/>
                <a:latin typeface="Calibri" panose="020F0502020204030204" pitchFamily="34" charset="0"/>
                <a:ea typeface="Calibri" panose="020F0502020204030204" pitchFamily="34" charset="0"/>
                <a:cs typeface="Times New Roman" panose="02020603050405020304" pitchFamily="18" charset="0"/>
              </a:rPr>
              <a:t> Δημοτικού , έχοντας κοινό Διευθυντή. Τον επόμενο χρόνο όμως λειτούργησε κανονικά ως εξαθέσιο και το 2014 ζητήθηκε ακόμα και η προσθήκη αιθουσών για την κάλυψη των αναγκών του , αφού είχε αυξηθεί σημαντικά ο αριθμός των μαθητών και εκπαιδευτικών</a:t>
            </a:r>
            <a:r>
              <a:rPr lang="en-GR" sz="2800" dirty="0">
                <a:effectLst/>
              </a:rPr>
              <a:t> </a:t>
            </a:r>
            <a:endParaRPr lang="en-US" sz="2800" dirty="0"/>
          </a:p>
        </p:txBody>
      </p:sp>
      <p:pic>
        <p:nvPicPr>
          <p:cNvPr id="15" name="Picture 4">
            <a:extLst>
              <a:ext uri="{FF2B5EF4-FFF2-40B4-BE49-F238E27FC236}">
                <a16:creationId xmlns:a16="http://schemas.microsoft.com/office/drawing/2014/main" id="{F2D3ED39-907B-8312-135C-EADDC9B2F89A}"/>
              </a:ext>
            </a:extLst>
          </p:cNvPr>
          <p:cNvPicPr>
            <a:picLocks noChangeAspect="1"/>
          </p:cNvPicPr>
          <p:nvPr/>
        </p:nvPicPr>
        <p:blipFill rotWithShape="1">
          <a:blip r:embed="rId2"/>
          <a:srcRect l="35898" r="9819" b="-1"/>
          <a:stretch/>
        </p:blipFill>
        <p:spPr>
          <a:xfrm>
            <a:off x="7538689" y="10"/>
            <a:ext cx="4653311" cy="6857990"/>
          </a:xfrm>
          <a:prstGeom prst="rect">
            <a:avLst/>
          </a:prstGeom>
        </p:spPr>
      </p:pic>
      <p:sp>
        <p:nvSpPr>
          <p:cNvPr id="4" name="AutoShape 2">
            <a:extLst>
              <a:ext uri="{FF2B5EF4-FFF2-40B4-BE49-F238E27FC236}">
                <a16:creationId xmlns:a16="http://schemas.microsoft.com/office/drawing/2014/main" id="{5CFF9473-FD16-D6BC-3C00-2DB11333E5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1218113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81345B-B235-6610-17FD-114DFCA274E5}"/>
              </a:ext>
            </a:extLst>
          </p:cNvPr>
          <p:cNvPicPr>
            <a:picLocks noChangeAspect="1"/>
          </p:cNvPicPr>
          <p:nvPr/>
        </p:nvPicPr>
        <p:blipFill>
          <a:blip r:embed="rId2"/>
          <a:stretch>
            <a:fillRect/>
          </a:stretch>
        </p:blipFill>
        <p:spPr>
          <a:xfrm>
            <a:off x="3676650" y="329945"/>
            <a:ext cx="4838700" cy="5867400"/>
          </a:xfrm>
          <a:prstGeom prst="rect">
            <a:avLst/>
          </a:prstGeom>
        </p:spPr>
      </p:pic>
      <p:sp>
        <p:nvSpPr>
          <p:cNvPr id="4" name="Title 3">
            <a:extLst>
              <a:ext uri="{FF2B5EF4-FFF2-40B4-BE49-F238E27FC236}">
                <a16:creationId xmlns:a16="http://schemas.microsoft.com/office/drawing/2014/main" id="{5895A8AE-D568-12DC-BE4F-18344BEA9923}"/>
              </a:ext>
            </a:extLst>
          </p:cNvPr>
          <p:cNvSpPr>
            <a:spLocks noGrp="1"/>
          </p:cNvSpPr>
          <p:nvPr>
            <p:ph type="title"/>
          </p:nvPr>
        </p:nvSpPr>
        <p:spPr/>
        <p:txBody>
          <a:bodyPr/>
          <a:lstStyle/>
          <a:p>
            <a:r>
              <a:rPr lang="en-GB" dirty="0"/>
              <a:t> </a:t>
            </a:r>
            <a:endParaRPr lang="el-GR" dirty="0"/>
          </a:p>
        </p:txBody>
      </p:sp>
      <p:sp>
        <p:nvSpPr>
          <p:cNvPr id="5" name="Text Placeholder 4">
            <a:extLst>
              <a:ext uri="{FF2B5EF4-FFF2-40B4-BE49-F238E27FC236}">
                <a16:creationId xmlns:a16="http://schemas.microsoft.com/office/drawing/2014/main" id="{172FB1C6-908B-D3E2-D279-6CDBEDD183A2}"/>
              </a:ext>
            </a:extLst>
          </p:cNvPr>
          <p:cNvSpPr>
            <a:spLocks noGrp="1"/>
          </p:cNvSpPr>
          <p:nvPr>
            <p:ph type="body" idx="1"/>
          </p:nvPr>
        </p:nvSpPr>
        <p:spPr/>
        <p:txBody>
          <a:bodyPr/>
          <a:lstStyle/>
          <a:p>
            <a:r>
              <a:rPr lang="en-GB" dirty="0"/>
              <a:t> </a:t>
            </a:r>
            <a:endParaRPr lang="el-GR" dirty="0"/>
          </a:p>
        </p:txBody>
      </p:sp>
    </p:spTree>
    <p:extLst>
      <p:ext uri="{BB962C8B-B14F-4D97-AF65-F5344CB8AC3E}">
        <p14:creationId xmlns:p14="http://schemas.microsoft.com/office/powerpoint/2010/main" val="3392543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Shape 27">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29">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1" name="Rectangle 3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7518AA74-F89F-48A1-B941-897EC05BA69F}"/>
              </a:ext>
            </a:extLst>
          </p:cNvPr>
          <p:cNvSpPr>
            <a:spLocks noGrp="1"/>
          </p:cNvSpPr>
          <p:nvPr>
            <p:ph type="title"/>
          </p:nvPr>
        </p:nvSpPr>
        <p:spPr>
          <a:xfrm>
            <a:off x="838201" y="605200"/>
            <a:ext cx="5120561" cy="1325563"/>
          </a:xfrm>
        </p:spPr>
        <p:txBody>
          <a:bodyPr vert="horz" lIns="91440" tIns="45720" rIns="91440" bIns="45720" rtlCol="0" anchor="ctr">
            <a:normAutofit/>
          </a:bodyPr>
          <a:lstStyle/>
          <a:p>
            <a:r>
              <a:rPr lang="en-US" b="1" kern="1200" dirty="0">
                <a:solidFill>
                  <a:schemeClr val="accent2">
                    <a:lumMod val="75000"/>
                  </a:schemeClr>
                </a:solidFill>
                <a:latin typeface="+mj-lt"/>
                <a:ea typeface="+mj-ea"/>
                <a:cs typeface="+mj-cs"/>
              </a:rPr>
              <a:t>2</a:t>
            </a:r>
            <a:r>
              <a:rPr lang="en-US" b="1" kern="1200" baseline="30000" dirty="0">
                <a:solidFill>
                  <a:schemeClr val="accent2">
                    <a:lumMod val="75000"/>
                  </a:schemeClr>
                </a:solidFill>
                <a:latin typeface="+mj-lt"/>
                <a:ea typeface="+mj-ea"/>
                <a:cs typeface="+mj-cs"/>
              </a:rPr>
              <a:t>ο</a:t>
            </a:r>
            <a:r>
              <a:rPr lang="en-US" b="1" kern="1200" dirty="0">
                <a:solidFill>
                  <a:schemeClr val="accent2">
                    <a:lumMod val="75000"/>
                  </a:schemeClr>
                </a:solidFill>
                <a:latin typeface="+mj-lt"/>
                <a:ea typeface="+mj-ea"/>
                <a:cs typeface="+mj-cs"/>
              </a:rPr>
              <a:t> </a:t>
            </a:r>
            <a:r>
              <a:rPr lang="en-US" b="1" kern="1200" dirty="0" err="1">
                <a:solidFill>
                  <a:schemeClr val="accent2">
                    <a:lumMod val="75000"/>
                  </a:schemeClr>
                </a:solidFill>
                <a:latin typeface="+mj-lt"/>
                <a:ea typeface="+mj-ea"/>
                <a:cs typeface="+mj-cs"/>
              </a:rPr>
              <a:t>Δημοτικό</a:t>
            </a:r>
            <a:r>
              <a:rPr lang="en-US" b="1" kern="1200" dirty="0">
                <a:solidFill>
                  <a:schemeClr val="accent2">
                    <a:lumMod val="75000"/>
                  </a:schemeClr>
                </a:solidFill>
                <a:latin typeface="+mj-lt"/>
                <a:ea typeface="+mj-ea"/>
                <a:cs typeface="+mj-cs"/>
              </a:rPr>
              <a:t> </a:t>
            </a:r>
            <a:r>
              <a:rPr lang="en-US" b="1" kern="1200" dirty="0" err="1">
                <a:solidFill>
                  <a:schemeClr val="accent2">
                    <a:lumMod val="75000"/>
                  </a:schemeClr>
                </a:solidFill>
                <a:latin typeface="+mj-lt"/>
                <a:ea typeface="+mj-ea"/>
                <a:cs typeface="+mj-cs"/>
              </a:rPr>
              <a:t>σχολείο</a:t>
            </a:r>
            <a:r>
              <a:rPr lang="en-US" b="1" kern="1200" dirty="0">
                <a:solidFill>
                  <a:schemeClr val="accent2">
                    <a:lumMod val="75000"/>
                  </a:schemeClr>
                </a:solidFill>
                <a:latin typeface="+mj-lt"/>
                <a:ea typeface="+mj-ea"/>
                <a:cs typeface="+mj-cs"/>
              </a:rPr>
              <a:t> </a:t>
            </a:r>
            <a:r>
              <a:rPr lang="en-US" b="1" kern="1200" dirty="0" err="1">
                <a:solidFill>
                  <a:schemeClr val="accent2">
                    <a:lumMod val="75000"/>
                  </a:schemeClr>
                </a:solidFill>
                <a:latin typeface="+mj-lt"/>
                <a:ea typeface="+mj-ea"/>
                <a:cs typeface="+mj-cs"/>
              </a:rPr>
              <a:t>Διονύσου</a:t>
            </a:r>
            <a:r>
              <a:rPr lang="en-US" b="1" kern="1200" dirty="0">
                <a:solidFill>
                  <a:schemeClr val="accent2">
                    <a:lumMod val="75000"/>
                  </a:schemeClr>
                </a:solidFill>
                <a:latin typeface="+mj-lt"/>
                <a:ea typeface="+mj-ea"/>
                <a:cs typeface="+mj-cs"/>
              </a:rPr>
              <a:t> – </a:t>
            </a:r>
            <a:r>
              <a:rPr lang="el-GR" b="1" dirty="0">
                <a:solidFill>
                  <a:schemeClr val="accent2">
                    <a:lumMod val="75000"/>
                  </a:schemeClr>
                </a:solidFill>
              </a:rPr>
              <a:t>11θεσιο</a:t>
            </a:r>
            <a:endParaRPr lang="en-US" b="1" kern="1200" dirty="0">
              <a:solidFill>
                <a:schemeClr val="accent2">
                  <a:lumMod val="75000"/>
                </a:schemeClr>
              </a:solidFill>
              <a:latin typeface="+mj-lt"/>
              <a:ea typeface="+mj-ea"/>
              <a:cs typeface="+mj-cs"/>
            </a:endParaRPr>
          </a:p>
        </p:txBody>
      </p:sp>
      <p:sp>
        <p:nvSpPr>
          <p:cNvPr id="25" name="Content Placeholder 3">
            <a:extLst>
              <a:ext uri="{FF2B5EF4-FFF2-40B4-BE49-F238E27FC236}">
                <a16:creationId xmlns:a16="http://schemas.microsoft.com/office/drawing/2014/main" id="{5F468532-C74C-A551-735C-DF23EA95D748}"/>
              </a:ext>
            </a:extLst>
          </p:cNvPr>
          <p:cNvSpPr>
            <a:spLocks noGrp="1"/>
          </p:cNvSpPr>
          <p:nvPr>
            <p:ph idx="1"/>
          </p:nvPr>
        </p:nvSpPr>
        <p:spPr>
          <a:xfrm>
            <a:off x="49068" y="2217482"/>
            <a:ext cx="5619831" cy="3982402"/>
          </a:xfrm>
        </p:spPr>
        <p:txBody>
          <a:bodyPr vert="horz" lIns="91440" tIns="45720" rIns="91440" bIns="45720" rtlCol="0">
            <a:normAutofit/>
          </a:bodyPr>
          <a:lstStyle/>
          <a:p>
            <a:pPr marL="0"/>
            <a:r>
              <a:rPr lang="el-GR" sz="2800" dirty="0"/>
              <a:t>Σήμερα πια το Σχολείο μας είναι ένα καθ’ όλα σύγχρονο σχολείο με αίθουσα Η/Υ, βιβλιοθήκη, </a:t>
            </a:r>
            <a:r>
              <a:rPr lang="el-GR" sz="2800" dirty="0" err="1"/>
              <a:t>διαδραστικούς</a:t>
            </a:r>
            <a:r>
              <a:rPr lang="el-GR" sz="2800" dirty="0"/>
              <a:t> πίνακες και </a:t>
            </a:r>
            <a:r>
              <a:rPr lang="el-GR" sz="2800" dirty="0" err="1"/>
              <a:t>προτζέκτορες</a:t>
            </a:r>
            <a:r>
              <a:rPr lang="el-GR" sz="2800" dirty="0"/>
              <a:t> σε όλες του τις αίθουσες, φιλοξενώντας περίπου 200 μαθητές και 20 εκπαιδευτικούς όλων των ειδικοτήτων. </a:t>
            </a:r>
            <a:endParaRPr lang="en-US" sz="2800" dirty="0"/>
          </a:p>
        </p:txBody>
      </p:sp>
      <p:sp>
        <p:nvSpPr>
          <p:cNvPr id="26" name="Oval 3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11" descr="A picture containing stationary, writing implement, pencil, colorful&#10;&#10;Description automatically generated">
            <a:extLst>
              <a:ext uri="{FF2B5EF4-FFF2-40B4-BE49-F238E27FC236}">
                <a16:creationId xmlns:a16="http://schemas.microsoft.com/office/drawing/2014/main" id="{BBDAF0D7-7109-5BA0-F24D-B3C8038C97FA}"/>
              </a:ext>
            </a:extLst>
          </p:cNvPr>
          <p:cNvPicPr>
            <a:picLocks noChangeAspect="1"/>
          </p:cNvPicPr>
          <p:nvPr/>
        </p:nvPicPr>
        <p:blipFill rotWithShape="1">
          <a:blip r:embed="rId2"/>
          <a:srcRect l="22085" r="3" b="3"/>
          <a:stretch/>
        </p:blipFill>
        <p:spPr>
          <a:xfrm>
            <a:off x="7893574" y="271651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9"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9" descr="A picture containing sky, outdoor, building, sport&#10;&#10;Description automatically generated">
            <a:extLst>
              <a:ext uri="{FF2B5EF4-FFF2-40B4-BE49-F238E27FC236}">
                <a16:creationId xmlns:a16="http://schemas.microsoft.com/office/drawing/2014/main" id="{5EEE419E-9F9F-AD29-9BF7-952433A025F0}"/>
              </a:ext>
            </a:extLst>
          </p:cNvPr>
          <p:cNvPicPr>
            <a:picLocks noChangeAspect="1"/>
          </p:cNvPicPr>
          <p:nvPr/>
        </p:nvPicPr>
        <p:blipFill rotWithShape="1">
          <a:blip r:embed="rId3"/>
          <a:srcRect r="12245" b="-4"/>
          <a:stretch/>
        </p:blipFill>
        <p:spPr>
          <a:xfrm>
            <a:off x="5704883" y="-11209"/>
            <a:ext cx="3988647" cy="351535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657738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Shape 27">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29">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1" name="Rectangle 3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3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Εικόνα 2"/>
          <p:cNvPicPr>
            <a:picLocks noChangeAspect="1"/>
          </p:cNvPicPr>
          <p:nvPr/>
        </p:nvPicPr>
        <p:blipFill>
          <a:blip r:embed="rId2"/>
          <a:stretch>
            <a:fillRect/>
          </a:stretch>
        </p:blipFill>
        <p:spPr>
          <a:xfrm rot="16200000">
            <a:off x="2260724" y="-1127925"/>
            <a:ext cx="6668623" cy="9194332"/>
          </a:xfrm>
          <a:prstGeom prst="rect">
            <a:avLst/>
          </a:prstGeom>
        </p:spPr>
      </p:pic>
    </p:spTree>
    <p:extLst>
      <p:ext uri="{BB962C8B-B14F-4D97-AF65-F5344CB8AC3E}">
        <p14:creationId xmlns:p14="http://schemas.microsoft.com/office/powerpoint/2010/main" val="1549980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836E49C-11A0-4C95-8A6E-FC7E9C57C105}"/>
              </a:ext>
            </a:extLst>
          </p:cNvPr>
          <p:cNvSpPr>
            <a:spLocks noGrp="1"/>
          </p:cNvSpPr>
          <p:nvPr>
            <p:ph type="title"/>
          </p:nvPr>
        </p:nvSpPr>
        <p:spPr>
          <a:xfrm>
            <a:off x="6034724" y="-1"/>
            <a:ext cx="5601568" cy="1635761"/>
          </a:xfrm>
        </p:spPr>
        <p:txBody>
          <a:bodyPr vert="horz" lIns="91440" tIns="45720" rIns="91440" bIns="45720" rtlCol="0" anchor="b">
            <a:normAutofit/>
          </a:bodyPr>
          <a:lstStyle/>
          <a:p>
            <a:r>
              <a:rPr lang="el-GR" sz="4400" dirty="0">
                <a:solidFill>
                  <a:schemeClr val="accent2">
                    <a:lumMod val="75000"/>
                  </a:schemeClr>
                </a:solidFill>
              </a:rPr>
              <a:t>Οι πρώτοι κάτοικοι</a:t>
            </a:r>
            <a:endParaRPr lang="en-US" sz="4400" kern="1200" dirty="0">
              <a:solidFill>
                <a:schemeClr val="accent2">
                  <a:lumMod val="75000"/>
                </a:schemeClr>
              </a:solidFill>
              <a:latin typeface="+mj-lt"/>
              <a:ea typeface="+mj-ea"/>
              <a:cs typeface="+mj-cs"/>
            </a:endParaRPr>
          </a:p>
        </p:txBody>
      </p:sp>
      <p:sp>
        <p:nvSpPr>
          <p:cNvPr id="8" name="Content Placeholder 2">
            <a:extLst>
              <a:ext uri="{FF2B5EF4-FFF2-40B4-BE49-F238E27FC236}">
                <a16:creationId xmlns:a16="http://schemas.microsoft.com/office/drawing/2014/main" id="{869C3FD2-AF88-4EF1-AFB7-5D31BD5AA0BF}"/>
              </a:ext>
            </a:extLst>
          </p:cNvPr>
          <p:cNvSpPr txBox="1">
            <a:spLocks/>
          </p:cNvSpPr>
          <p:nvPr/>
        </p:nvSpPr>
        <p:spPr>
          <a:xfrm>
            <a:off x="5957135" y="1635760"/>
            <a:ext cx="5572510" cy="25473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l-GR" sz="2400" dirty="0">
                <a:effectLst/>
                <a:latin typeface="Calibri" panose="020F0502020204030204" pitchFamily="34" charset="0"/>
                <a:ea typeface="Calibri" panose="020F0502020204030204" pitchFamily="34" charset="0"/>
                <a:cs typeface="Times New Roman" panose="02020603050405020304" pitchFamily="18" charset="0"/>
              </a:rPr>
              <a:t>Αρχικά χτισμένο για να εξυπηρετεί τα παιδιά των λατόμων και κτηνοτρόφων που κατοικούσαν στον Διόνυσο, το πρώτο σχολείο της περιοχής βρισκόταν στην ίδια τοποθεσία με το σημερινό 2ο Δημοτικό Σχολείο Διονύσου.  Οι γονείς των μαθητών ήταν άνθρωποι που είχαν έρθει κυρίως από νησιά και ήξεραν να δουλεύουν την πέτρα, βρίσκοντας εργασία στο λατομείο μαρμάρου της περιοχής. </a:t>
            </a:r>
            <a:endParaRPr lang="en-US" sz="2400" dirty="0">
              <a:solidFill>
                <a:schemeClr val="tx1"/>
              </a:solidFill>
              <a:latin typeface="Arial" panose="020B0604020202020204" pitchFamily="34" charset="0"/>
              <a:cs typeface="Arial" panose="020B0604020202020204" pitchFamily="34" charset="0"/>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7" descr="A picture containing mountain, sky, outdoor, nature&#10;&#10;Description automatically generated">
            <a:extLst>
              <a:ext uri="{FF2B5EF4-FFF2-40B4-BE49-F238E27FC236}">
                <a16:creationId xmlns:a16="http://schemas.microsoft.com/office/drawing/2014/main" id="{D788009C-3FDB-A573-0F9D-30CC45FABD9B}"/>
              </a:ext>
            </a:extLst>
          </p:cNvPr>
          <p:cNvPicPr>
            <a:picLocks noChangeAspect="1"/>
          </p:cNvPicPr>
          <p:nvPr/>
        </p:nvPicPr>
        <p:blipFill rotWithShape="1">
          <a:blip r:embed="rId2"/>
          <a:srcRect l="12701" r="12684"/>
          <a:stretch/>
        </p:blipFill>
        <p:spPr>
          <a:xfrm>
            <a:off x="555709" y="59101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18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Shape 27">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29">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1" name="Rectangle 3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3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E78514DD-3FC6-4AEF-9C9C-057CF64C8E2D}"/>
              </a:ext>
            </a:extLst>
          </p:cNvPr>
          <p:cNvSpPr>
            <a:spLocks noGrp="1"/>
          </p:cNvSpPr>
          <p:nvPr>
            <p:ph type="title"/>
          </p:nvPr>
        </p:nvSpPr>
        <p:spPr>
          <a:xfrm>
            <a:off x="510352" y="1364732"/>
            <a:ext cx="5809527" cy="1388269"/>
          </a:xfrm>
        </p:spPr>
        <p:txBody>
          <a:bodyPr>
            <a:normAutofit fontScale="90000"/>
          </a:bodyPr>
          <a:lstStyle/>
          <a:p>
            <a:r>
              <a:rPr lang="el-GR" dirty="0">
                <a:solidFill>
                  <a:schemeClr val="accent2">
                    <a:lumMod val="75000"/>
                  </a:schemeClr>
                </a:solidFill>
              </a:rPr>
              <a:t>Πληροφορίες και φωτογραφίες από:</a:t>
            </a:r>
            <a:br>
              <a:rPr lang="el-GR" dirty="0">
                <a:solidFill>
                  <a:schemeClr val="accent2">
                    <a:lumMod val="75000"/>
                  </a:schemeClr>
                </a:solidFill>
              </a:rPr>
            </a:br>
            <a:r>
              <a:rPr lang="el-GR" b="1" dirty="0">
                <a:solidFill>
                  <a:schemeClr val="accent2">
                    <a:lumMod val="75000"/>
                  </a:schemeClr>
                </a:solidFill>
              </a:rPr>
              <a:t>Δημήτρη </a:t>
            </a:r>
            <a:r>
              <a:rPr lang="el-GR" b="1" dirty="0" err="1">
                <a:solidFill>
                  <a:schemeClr val="accent2">
                    <a:lumMod val="75000"/>
                  </a:schemeClr>
                </a:solidFill>
              </a:rPr>
              <a:t>Πιτιανούδη</a:t>
            </a:r>
            <a:br>
              <a:rPr lang="el-GR" b="1" dirty="0">
                <a:solidFill>
                  <a:schemeClr val="accent2">
                    <a:lumMod val="75000"/>
                  </a:schemeClr>
                </a:solidFill>
              </a:rPr>
            </a:br>
            <a:r>
              <a:rPr lang="el-GR" b="1" dirty="0">
                <a:solidFill>
                  <a:schemeClr val="accent2">
                    <a:lumMod val="75000"/>
                  </a:schemeClr>
                </a:solidFill>
              </a:rPr>
              <a:t> </a:t>
            </a:r>
            <a:br>
              <a:rPr lang="el-GR" b="1" dirty="0">
                <a:solidFill>
                  <a:schemeClr val="accent2">
                    <a:lumMod val="75000"/>
                  </a:schemeClr>
                </a:solidFill>
              </a:rPr>
            </a:br>
            <a:r>
              <a:rPr lang="el-GR" sz="3600" dirty="0"/>
              <a:t>(Πρόεδρος Εθελοντών Πολιτικής Προστασίας Κοινότητας Διονύσου και εργαζόμενος</a:t>
            </a:r>
            <a:br>
              <a:rPr lang="el-GR" sz="3600" dirty="0"/>
            </a:br>
            <a:r>
              <a:rPr lang="el-GR" sz="3600" dirty="0"/>
              <a:t>στα λατομεία Διονύσου).</a:t>
            </a:r>
            <a:endParaRPr lang="en-US" sz="3600" dirty="0"/>
          </a:p>
        </p:txBody>
      </p:sp>
      <p:pic>
        <p:nvPicPr>
          <p:cNvPr id="34" name="Picture 4" descr="Logo, company name&#10;&#10;Description automatically generated">
            <a:extLst>
              <a:ext uri="{FF2B5EF4-FFF2-40B4-BE49-F238E27FC236}">
                <a16:creationId xmlns:a16="http://schemas.microsoft.com/office/drawing/2014/main" id="{AEC31514-2620-BF22-F996-3598E8941FAE}"/>
              </a:ext>
            </a:extLst>
          </p:cNvPr>
          <p:cNvPicPr>
            <a:picLocks noChangeAspect="1"/>
          </p:cNvPicPr>
          <p:nvPr/>
        </p:nvPicPr>
        <p:blipFill>
          <a:blip r:embed="rId2"/>
          <a:stretch>
            <a:fillRect/>
          </a:stretch>
        </p:blipFill>
        <p:spPr>
          <a:xfrm>
            <a:off x="7402582" y="0"/>
            <a:ext cx="4767684" cy="4486275"/>
          </a:xfrm>
          <a:prstGeom prst="rect">
            <a:avLst/>
          </a:prstGeom>
        </p:spPr>
      </p:pic>
    </p:spTree>
    <p:extLst>
      <p:ext uri="{BB962C8B-B14F-4D97-AF65-F5344CB8AC3E}">
        <p14:creationId xmlns:p14="http://schemas.microsoft.com/office/powerpoint/2010/main" val="1624621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272C-0083-58A2-BB0C-0005543076E4}"/>
              </a:ext>
            </a:extLst>
          </p:cNvPr>
          <p:cNvSpPr>
            <a:spLocks noGrp="1"/>
          </p:cNvSpPr>
          <p:nvPr>
            <p:ph type="title"/>
          </p:nvPr>
        </p:nvSpPr>
        <p:spPr>
          <a:xfrm>
            <a:off x="7620000" y="0"/>
            <a:ext cx="3672840" cy="6858000"/>
          </a:xfrm>
        </p:spPr>
        <p:txBody>
          <a:bodyPr>
            <a:normAutofit/>
          </a:bodyPr>
          <a:lstStyle/>
          <a:p>
            <a:br>
              <a:rPr lang="el-GR" sz="2000" dirty="0"/>
            </a:br>
            <a:br>
              <a:rPr lang="el-GR" sz="2000" dirty="0"/>
            </a:br>
            <a:br>
              <a:rPr lang="el-GR" sz="2000" dirty="0"/>
            </a:br>
            <a:br>
              <a:rPr lang="el-GR" sz="2000" dirty="0"/>
            </a:br>
            <a:br>
              <a:rPr lang="el-GR" sz="2000" dirty="0"/>
            </a:br>
            <a:br>
              <a:rPr lang="el-GR" sz="2000" dirty="0"/>
            </a:br>
            <a:br>
              <a:rPr lang="el-GR" sz="2000" dirty="0"/>
            </a:br>
            <a:r>
              <a:rPr lang="el-GR" sz="2000" dirty="0"/>
              <a:t>ΑΓΝΗ ΣΤΑΘΟΠΟΥΛΟΥ</a:t>
            </a:r>
            <a:br>
              <a:rPr lang="el-GR" sz="2000" dirty="0"/>
            </a:br>
            <a:br>
              <a:rPr lang="el-GR" sz="2000" dirty="0"/>
            </a:br>
            <a:br>
              <a:rPr lang="el-GR" sz="2000" dirty="0"/>
            </a:br>
            <a:r>
              <a:rPr lang="el-GR" sz="2000" dirty="0"/>
              <a:t>ΑΡΙΑΔΝΗ ΒΟΥΡΛΙΟΓΚΑ</a:t>
            </a:r>
            <a:br>
              <a:rPr lang="el-GR" sz="2000" dirty="0"/>
            </a:br>
            <a:br>
              <a:rPr lang="el-GR" sz="2000" dirty="0"/>
            </a:br>
            <a:br>
              <a:rPr lang="el-GR" sz="2000" dirty="0"/>
            </a:br>
            <a:r>
              <a:rPr lang="el-GR" sz="2000" dirty="0"/>
              <a:t>ΘΕΜΕΛΙΝΑ ΚΟΥΜΠΟΥΝΗ</a:t>
            </a:r>
            <a:br>
              <a:rPr lang="el-GR" sz="2000" dirty="0"/>
            </a:br>
            <a:br>
              <a:rPr lang="el-GR" sz="2000" dirty="0"/>
            </a:br>
            <a:br>
              <a:rPr lang="el-GR" sz="2000" dirty="0"/>
            </a:br>
            <a:r>
              <a:rPr lang="el-GR" sz="2000" dirty="0"/>
              <a:t>ΜΑΡΤΙΝΟΣ </a:t>
            </a:r>
            <a:br>
              <a:rPr lang="el-GR" sz="2000" dirty="0"/>
            </a:br>
            <a:r>
              <a:rPr lang="el-GR" sz="2000" dirty="0"/>
              <a:t>ΚΟΥΟΥΚΟΥΝΤΗΣ</a:t>
            </a:r>
            <a:br>
              <a:rPr lang="el-GR" sz="2000" dirty="0"/>
            </a:br>
            <a:br>
              <a:rPr lang="el-GR" sz="2000" dirty="0"/>
            </a:br>
            <a:br>
              <a:rPr lang="el-GR" sz="2000" dirty="0"/>
            </a:br>
            <a:r>
              <a:rPr lang="el-GR" sz="2000" dirty="0"/>
              <a:t>ΚΩΝΣΤΑΝΤΙΝΟΣ ΖΕΜΠΕΡΙΔΗΣ</a:t>
            </a:r>
          </a:p>
        </p:txBody>
      </p:sp>
      <p:sp>
        <p:nvSpPr>
          <p:cNvPr id="3" name="Text Placeholder 2">
            <a:extLst>
              <a:ext uri="{FF2B5EF4-FFF2-40B4-BE49-F238E27FC236}">
                <a16:creationId xmlns:a16="http://schemas.microsoft.com/office/drawing/2014/main" id="{8D912672-FCB6-D86F-10E7-F9E7BC3ED8F6}"/>
              </a:ext>
            </a:extLst>
          </p:cNvPr>
          <p:cNvSpPr>
            <a:spLocks noGrp="1"/>
          </p:cNvSpPr>
          <p:nvPr>
            <p:ph type="body" idx="1"/>
          </p:nvPr>
        </p:nvSpPr>
        <p:spPr>
          <a:xfrm>
            <a:off x="-454594" y="3429000"/>
            <a:ext cx="9592732" cy="1532467"/>
          </a:xfrm>
        </p:spPr>
        <p:txBody>
          <a:bodyPr/>
          <a:lstStyle/>
          <a:p>
            <a:r>
              <a:rPr lang="en-GB" dirty="0"/>
              <a:t> </a:t>
            </a:r>
            <a:endParaRPr lang="el-GR" dirty="0"/>
          </a:p>
          <a:p>
            <a:endParaRPr lang="el-GR" dirty="0"/>
          </a:p>
        </p:txBody>
      </p:sp>
      <p:pic>
        <p:nvPicPr>
          <p:cNvPr id="5" name="Picture 4" descr="A picture containing indoor&#10;&#10;Description automatically generated">
            <a:extLst>
              <a:ext uri="{FF2B5EF4-FFF2-40B4-BE49-F238E27FC236}">
                <a16:creationId xmlns:a16="http://schemas.microsoft.com/office/drawing/2014/main" id="{40C89D04-69CB-4952-BA70-3B0223EB6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20000" cy="6858000"/>
          </a:xfrm>
          <a:prstGeom prst="rect">
            <a:avLst/>
          </a:prstGeom>
        </p:spPr>
      </p:pic>
      <p:sp>
        <p:nvSpPr>
          <p:cNvPr id="4" name="Ορθογώνιο 3"/>
          <p:cNvSpPr/>
          <p:nvPr/>
        </p:nvSpPr>
        <p:spPr>
          <a:xfrm>
            <a:off x="7906629" y="209602"/>
            <a:ext cx="3220916" cy="1938992"/>
          </a:xfrm>
          <a:prstGeom prst="rect">
            <a:avLst/>
          </a:prstGeom>
        </p:spPr>
        <p:txBody>
          <a:bodyPr wrap="square">
            <a:spAutoFit/>
          </a:bodyPr>
          <a:lstStyle/>
          <a:p>
            <a:r>
              <a:rPr lang="el-GR" sz="2000" dirty="0">
                <a:solidFill>
                  <a:schemeClr val="accent2">
                    <a:lumMod val="75000"/>
                  </a:schemeClr>
                </a:solidFill>
              </a:rPr>
              <a:t>ΜΑΘΗΜΑ: </a:t>
            </a:r>
            <a:r>
              <a:rPr lang="el-GR" sz="2000" b="1" dirty="0">
                <a:solidFill>
                  <a:schemeClr val="accent2">
                    <a:lumMod val="75000"/>
                  </a:schemeClr>
                </a:solidFill>
              </a:rPr>
              <a:t>ΕΡΓΑΣΤΗΡΙΟ ΔΕΞΙΟΤΗΤΩΝ</a:t>
            </a:r>
          </a:p>
          <a:p>
            <a:r>
              <a:rPr lang="el-GR" sz="2000" dirty="0">
                <a:solidFill>
                  <a:schemeClr val="accent2">
                    <a:lumMod val="75000"/>
                  </a:schemeClr>
                </a:solidFill>
              </a:rPr>
              <a:t>ΤΑΞΗ: </a:t>
            </a:r>
            <a:r>
              <a:rPr lang="el-GR" sz="2000" b="1" dirty="0">
                <a:solidFill>
                  <a:schemeClr val="accent2">
                    <a:lumMod val="75000"/>
                  </a:schemeClr>
                </a:solidFill>
              </a:rPr>
              <a:t>ΣΤ2</a:t>
            </a:r>
          </a:p>
          <a:p>
            <a:r>
              <a:rPr lang="el-GR" sz="2000" b="1" dirty="0">
                <a:solidFill>
                  <a:schemeClr val="accent2">
                    <a:lumMod val="75000"/>
                  </a:schemeClr>
                </a:solidFill>
              </a:rPr>
              <a:t>2</a:t>
            </a:r>
            <a:r>
              <a:rPr lang="el-GR" sz="2000" b="1" baseline="30000" dirty="0">
                <a:solidFill>
                  <a:schemeClr val="accent2">
                    <a:lumMod val="75000"/>
                  </a:schemeClr>
                </a:solidFill>
              </a:rPr>
              <a:t>ο</a:t>
            </a:r>
            <a:r>
              <a:rPr lang="el-GR" sz="2000" b="1" dirty="0">
                <a:solidFill>
                  <a:schemeClr val="accent2">
                    <a:lumMod val="75000"/>
                  </a:schemeClr>
                </a:solidFill>
              </a:rPr>
              <a:t> ΔΗΜΟΤΙΚΟ ΣΧΟΛΕΙΟ ΔΙΟΝΥΣΟΥ</a:t>
            </a:r>
          </a:p>
        </p:txBody>
      </p:sp>
    </p:spTree>
    <p:extLst>
      <p:ext uri="{BB962C8B-B14F-4D97-AF65-F5344CB8AC3E}">
        <p14:creationId xmlns:p14="http://schemas.microsoft.com/office/powerpoint/2010/main" val="1900341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912672-FCB6-D86F-10E7-F9E7BC3ED8F6}"/>
              </a:ext>
            </a:extLst>
          </p:cNvPr>
          <p:cNvSpPr>
            <a:spLocks noGrp="1"/>
          </p:cNvSpPr>
          <p:nvPr>
            <p:ph type="body" idx="1"/>
          </p:nvPr>
        </p:nvSpPr>
        <p:spPr/>
        <p:txBody>
          <a:bodyPr/>
          <a:lstStyle/>
          <a:p>
            <a:r>
              <a:rPr lang="en-GB" dirty="0"/>
              <a:t> </a:t>
            </a:r>
            <a:endParaRPr lang="el-GR" dirty="0"/>
          </a:p>
        </p:txBody>
      </p:sp>
      <p:pic>
        <p:nvPicPr>
          <p:cNvPr id="5" name="Picture 4" descr="A picture containing indoor&#10;&#10;Description automatically generated">
            <a:extLst>
              <a:ext uri="{FF2B5EF4-FFF2-40B4-BE49-F238E27FC236}">
                <a16:creationId xmlns:a16="http://schemas.microsoft.com/office/drawing/2014/main" id="{40C89D04-69CB-4952-BA70-3B0223EB6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20000" cy="6858000"/>
          </a:xfrm>
          <a:prstGeom prst="rect">
            <a:avLst/>
          </a:prstGeom>
        </p:spPr>
      </p:pic>
      <p:sp>
        <p:nvSpPr>
          <p:cNvPr id="10" name="Content Placeholder 2">
            <a:extLst>
              <a:ext uri="{FF2B5EF4-FFF2-40B4-BE49-F238E27FC236}">
                <a16:creationId xmlns:a16="http://schemas.microsoft.com/office/drawing/2014/main" id="{21F0B6E0-1F7C-4E6A-87B1-554ADE739CD1}"/>
              </a:ext>
            </a:extLst>
          </p:cNvPr>
          <p:cNvSpPr txBox="1">
            <a:spLocks/>
          </p:cNvSpPr>
          <p:nvPr/>
        </p:nvSpPr>
        <p:spPr>
          <a:xfrm>
            <a:off x="7455115" y="155381"/>
            <a:ext cx="3901733" cy="6200969"/>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l-GR" sz="2900" dirty="0">
                <a:solidFill>
                  <a:schemeClr val="accent2">
                    <a:lumMod val="75000"/>
                  </a:schemeClr>
                </a:solidFill>
              </a:rPr>
              <a:t>ΜΑΘΗΜΑ: </a:t>
            </a:r>
            <a:r>
              <a:rPr lang="el-GR" sz="2900" b="1" dirty="0">
                <a:solidFill>
                  <a:schemeClr val="accent2">
                    <a:lumMod val="75000"/>
                  </a:schemeClr>
                </a:solidFill>
              </a:rPr>
              <a:t>ΕΡΓΑΣΤΗΡΙΟ ΔΕΞΙΟΤΗΤΩΝ</a:t>
            </a:r>
          </a:p>
          <a:p>
            <a:r>
              <a:rPr lang="el-GR" sz="2900" dirty="0">
                <a:solidFill>
                  <a:schemeClr val="accent2">
                    <a:lumMod val="75000"/>
                  </a:schemeClr>
                </a:solidFill>
              </a:rPr>
              <a:t>ΤΑΞΗ: </a:t>
            </a:r>
            <a:r>
              <a:rPr lang="el-GR" sz="2900" b="1" dirty="0">
                <a:solidFill>
                  <a:schemeClr val="accent2">
                    <a:lumMod val="75000"/>
                  </a:schemeClr>
                </a:solidFill>
              </a:rPr>
              <a:t>ΣΤ2</a:t>
            </a:r>
          </a:p>
          <a:p>
            <a:r>
              <a:rPr lang="el-GR" sz="2900" b="1" dirty="0">
                <a:solidFill>
                  <a:schemeClr val="accent2">
                    <a:lumMod val="75000"/>
                  </a:schemeClr>
                </a:solidFill>
              </a:rPr>
              <a:t>2</a:t>
            </a:r>
            <a:r>
              <a:rPr lang="el-GR" sz="2900" b="1" baseline="30000" dirty="0">
                <a:solidFill>
                  <a:schemeClr val="accent2">
                    <a:lumMod val="75000"/>
                  </a:schemeClr>
                </a:solidFill>
              </a:rPr>
              <a:t>ο</a:t>
            </a:r>
            <a:r>
              <a:rPr lang="el-GR" sz="2900" b="1" dirty="0">
                <a:solidFill>
                  <a:schemeClr val="accent2">
                    <a:lumMod val="75000"/>
                  </a:schemeClr>
                </a:solidFill>
              </a:rPr>
              <a:t> ΔΗΜΟΤΙΚΟ ΣΧΟΛΕΙΟ ΔΙΟΝΥΣΟΥ</a:t>
            </a:r>
          </a:p>
          <a:p>
            <a:endParaRPr lang="el-GR" sz="2600" dirty="0"/>
          </a:p>
          <a:p>
            <a:r>
              <a:rPr lang="el-GR" sz="2600" dirty="0"/>
              <a:t>ΠΑΠΑΓΕΩΡΓΙΟΥ ΝΙΚΟΛΑΣ</a:t>
            </a:r>
          </a:p>
          <a:p>
            <a:endParaRPr lang="el-GR" sz="2600" dirty="0"/>
          </a:p>
          <a:p>
            <a:r>
              <a:rPr lang="el-GR" sz="2600" dirty="0"/>
              <a:t>ΜΠΟΒΟΛΟΣ ΘΟΔΩΡΗΣ</a:t>
            </a:r>
          </a:p>
          <a:p>
            <a:endParaRPr lang="el-GR" sz="2600" dirty="0"/>
          </a:p>
          <a:p>
            <a:r>
              <a:rPr lang="el-GR" sz="2600" dirty="0"/>
              <a:t>ΔΡΟΥΒΑΣ ΔΗΜΗΤΡΗΣ</a:t>
            </a:r>
            <a:endParaRPr lang="en-US" sz="2600" dirty="0"/>
          </a:p>
          <a:p>
            <a:endParaRPr lang="en-US" sz="4200" dirty="0"/>
          </a:p>
        </p:txBody>
      </p:sp>
    </p:spTree>
    <p:extLst>
      <p:ext uri="{BB962C8B-B14F-4D97-AF65-F5344CB8AC3E}">
        <p14:creationId xmlns:p14="http://schemas.microsoft.com/office/powerpoint/2010/main" val="381962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912672-FCB6-D86F-10E7-F9E7BC3ED8F6}"/>
              </a:ext>
            </a:extLst>
          </p:cNvPr>
          <p:cNvSpPr>
            <a:spLocks noGrp="1"/>
          </p:cNvSpPr>
          <p:nvPr>
            <p:ph type="body" idx="1"/>
          </p:nvPr>
        </p:nvSpPr>
        <p:spPr/>
        <p:txBody>
          <a:bodyPr/>
          <a:lstStyle/>
          <a:p>
            <a:r>
              <a:rPr lang="en-GB" dirty="0"/>
              <a:t> </a:t>
            </a:r>
            <a:endParaRPr lang="el-GR" dirty="0"/>
          </a:p>
        </p:txBody>
      </p:sp>
      <p:pic>
        <p:nvPicPr>
          <p:cNvPr id="5" name="Picture 4" descr="A picture containing indoor&#10;&#10;Description automatically generated">
            <a:extLst>
              <a:ext uri="{FF2B5EF4-FFF2-40B4-BE49-F238E27FC236}">
                <a16:creationId xmlns:a16="http://schemas.microsoft.com/office/drawing/2014/main" id="{40C89D04-69CB-4952-BA70-3B0223EB6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20000" cy="6858000"/>
          </a:xfrm>
          <a:prstGeom prst="rect">
            <a:avLst/>
          </a:prstGeom>
        </p:spPr>
      </p:pic>
      <p:sp>
        <p:nvSpPr>
          <p:cNvPr id="10" name="Content Placeholder 2">
            <a:extLst>
              <a:ext uri="{FF2B5EF4-FFF2-40B4-BE49-F238E27FC236}">
                <a16:creationId xmlns:a16="http://schemas.microsoft.com/office/drawing/2014/main" id="{21F0B6E0-1F7C-4E6A-87B1-554ADE739CD1}"/>
              </a:ext>
            </a:extLst>
          </p:cNvPr>
          <p:cNvSpPr txBox="1">
            <a:spLocks/>
          </p:cNvSpPr>
          <p:nvPr/>
        </p:nvSpPr>
        <p:spPr>
          <a:xfrm>
            <a:off x="7481241" y="325198"/>
            <a:ext cx="3901733" cy="6702619"/>
          </a:xfrm>
          <a:prstGeom prst="rect">
            <a:avLst/>
          </a:prstGeom>
        </p:spPr>
        <p:txBody>
          <a:bodyPr vert="horz" lIns="91440" tIns="45720" rIns="91440" bIns="45720" rtlCol="0" anchor="ctr">
            <a:normAutofit fontScale="47500" lnSpcReduction="20000"/>
          </a:bodyPr>
          <a:lstStyle>
            <a:lvl1pPr marL="0" indent="0" algn="ctr"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l-GR" sz="4200" dirty="0">
                <a:solidFill>
                  <a:schemeClr val="accent2">
                    <a:lumMod val="75000"/>
                  </a:schemeClr>
                </a:solidFill>
              </a:rPr>
              <a:t>ΜΑΘΗΜΑ: </a:t>
            </a:r>
            <a:r>
              <a:rPr lang="el-GR" sz="4200" b="1" dirty="0">
                <a:solidFill>
                  <a:schemeClr val="accent2">
                    <a:lumMod val="75000"/>
                  </a:schemeClr>
                </a:solidFill>
              </a:rPr>
              <a:t>ΕΡΓΑΣΤΗΡΙΟ ΔΕΞΙΟΤΗΤΩΝ</a:t>
            </a:r>
          </a:p>
          <a:p>
            <a:r>
              <a:rPr lang="el-GR" sz="4200" dirty="0">
                <a:solidFill>
                  <a:schemeClr val="accent2">
                    <a:lumMod val="75000"/>
                  </a:schemeClr>
                </a:solidFill>
              </a:rPr>
              <a:t>ΤΑΞΗ: </a:t>
            </a:r>
            <a:r>
              <a:rPr lang="el-GR" sz="4200" b="1" dirty="0">
                <a:solidFill>
                  <a:schemeClr val="accent2">
                    <a:lumMod val="75000"/>
                  </a:schemeClr>
                </a:solidFill>
              </a:rPr>
              <a:t>ΣΤ2</a:t>
            </a:r>
          </a:p>
          <a:p>
            <a:r>
              <a:rPr lang="el-GR" sz="4200" b="1" dirty="0">
                <a:solidFill>
                  <a:schemeClr val="accent2">
                    <a:lumMod val="75000"/>
                  </a:schemeClr>
                </a:solidFill>
              </a:rPr>
              <a:t>2</a:t>
            </a:r>
            <a:r>
              <a:rPr lang="el-GR" sz="4200" b="1" baseline="30000" dirty="0">
                <a:solidFill>
                  <a:schemeClr val="accent2">
                    <a:lumMod val="75000"/>
                  </a:schemeClr>
                </a:solidFill>
              </a:rPr>
              <a:t>ο</a:t>
            </a:r>
            <a:r>
              <a:rPr lang="el-GR" sz="4200" b="1" dirty="0">
                <a:solidFill>
                  <a:schemeClr val="accent2">
                    <a:lumMod val="75000"/>
                  </a:schemeClr>
                </a:solidFill>
              </a:rPr>
              <a:t> ΔΗΜΟΤΙΚΟ ΣΧΟΛΕΙΟ ΔΙΟΝΥΣΟΥ</a:t>
            </a:r>
          </a:p>
          <a:p>
            <a:endParaRPr lang="el-GR" sz="3600" b="1" dirty="0">
              <a:solidFill>
                <a:schemeClr val="accent2">
                  <a:lumMod val="75000"/>
                </a:schemeClr>
              </a:solidFill>
            </a:endParaRPr>
          </a:p>
          <a:p>
            <a:pPr marL="12700" marR="5080">
              <a:lnSpc>
                <a:spcPct val="96800"/>
              </a:lnSpc>
              <a:spcBef>
                <a:spcPts val="325"/>
              </a:spcBef>
            </a:pPr>
            <a:r>
              <a:rPr lang="el-GR" sz="4400" spc="600" dirty="0">
                <a:latin typeface="Cambria"/>
                <a:cs typeface="Cambria"/>
              </a:rPr>
              <a:t>ΑΓΑΠΗ  ΧΟΝΔΡΟΓΙΑΝΝΗ</a:t>
            </a:r>
          </a:p>
          <a:p>
            <a:pPr marL="12700" marR="5080">
              <a:lnSpc>
                <a:spcPct val="96800"/>
              </a:lnSpc>
              <a:spcBef>
                <a:spcPts val="325"/>
              </a:spcBef>
            </a:pPr>
            <a:endParaRPr lang="el-GR" sz="4400" spc="645" dirty="0">
              <a:latin typeface="Cambria"/>
              <a:cs typeface="Cambria"/>
            </a:endParaRPr>
          </a:p>
          <a:p>
            <a:pPr marL="12700" marR="5080">
              <a:lnSpc>
                <a:spcPct val="96800"/>
              </a:lnSpc>
              <a:spcBef>
                <a:spcPts val="325"/>
              </a:spcBef>
            </a:pPr>
            <a:r>
              <a:rPr lang="el-GR" sz="4400" spc="645" dirty="0">
                <a:latin typeface="Cambria"/>
                <a:cs typeface="Cambria"/>
              </a:rPr>
              <a:t>Μ</a:t>
            </a:r>
            <a:r>
              <a:rPr lang="el-GR" sz="4400" spc="480" dirty="0">
                <a:latin typeface="Cambria"/>
                <a:cs typeface="Cambria"/>
              </a:rPr>
              <a:t>Α</a:t>
            </a:r>
            <a:r>
              <a:rPr lang="el-GR" sz="4400" spc="530" dirty="0">
                <a:latin typeface="Cambria"/>
                <a:cs typeface="Cambria"/>
              </a:rPr>
              <a:t>Ρ</a:t>
            </a:r>
            <a:r>
              <a:rPr lang="el-GR" sz="4400" spc="395" dirty="0">
                <a:latin typeface="Cambria"/>
                <a:cs typeface="Cambria"/>
              </a:rPr>
              <a:t>Ι</a:t>
            </a:r>
            <a:r>
              <a:rPr lang="el-GR" sz="4400" spc="720" dirty="0">
                <a:latin typeface="Cambria"/>
                <a:cs typeface="Cambria"/>
              </a:rPr>
              <a:t>Ε</a:t>
            </a:r>
            <a:r>
              <a:rPr lang="el-GR" sz="4400" spc="405" dirty="0">
                <a:latin typeface="Cambria"/>
                <a:cs typeface="Cambria"/>
              </a:rPr>
              <a:t>ΤΤ</a:t>
            </a:r>
            <a:r>
              <a:rPr lang="el-GR" sz="4400" spc="295" dirty="0">
                <a:latin typeface="Cambria"/>
                <a:cs typeface="Cambria"/>
              </a:rPr>
              <a:t>Α   ΜΟΥΡΣΑ</a:t>
            </a:r>
          </a:p>
          <a:p>
            <a:pPr marL="12700" marR="5080">
              <a:lnSpc>
                <a:spcPct val="96800"/>
              </a:lnSpc>
              <a:spcBef>
                <a:spcPts val="325"/>
              </a:spcBef>
            </a:pPr>
            <a:r>
              <a:rPr lang="el-GR" sz="4400" spc="295" dirty="0">
                <a:latin typeface="Cambria"/>
                <a:cs typeface="Cambria"/>
              </a:rPr>
              <a:t> </a:t>
            </a:r>
          </a:p>
          <a:p>
            <a:pPr marL="12700" marR="5080">
              <a:lnSpc>
                <a:spcPct val="96800"/>
              </a:lnSpc>
              <a:spcBef>
                <a:spcPts val="325"/>
              </a:spcBef>
            </a:pPr>
            <a:r>
              <a:rPr lang="el-GR" sz="4400" spc="295" dirty="0">
                <a:latin typeface="Cambria"/>
                <a:cs typeface="Cambria"/>
              </a:rPr>
              <a:t> </a:t>
            </a:r>
            <a:r>
              <a:rPr lang="el-GR" sz="4400" spc="595" dirty="0">
                <a:latin typeface="Cambria"/>
                <a:cs typeface="Cambria"/>
              </a:rPr>
              <a:t>ΜΕΛΙΝΑ  ΟΡΦΑΝΟΥ</a:t>
            </a:r>
          </a:p>
          <a:p>
            <a:pPr marL="12700" marR="5080">
              <a:lnSpc>
                <a:spcPct val="96800"/>
              </a:lnSpc>
              <a:spcBef>
                <a:spcPts val="325"/>
              </a:spcBef>
            </a:pPr>
            <a:r>
              <a:rPr lang="el-GR" sz="4400" spc="595" dirty="0">
                <a:latin typeface="Cambria"/>
                <a:cs typeface="Cambria"/>
              </a:rPr>
              <a:t> </a:t>
            </a:r>
          </a:p>
          <a:p>
            <a:pPr marL="12700" marR="5080">
              <a:lnSpc>
                <a:spcPct val="96800"/>
              </a:lnSpc>
              <a:spcBef>
                <a:spcPts val="325"/>
              </a:spcBef>
            </a:pPr>
            <a:r>
              <a:rPr lang="el-GR" sz="4400" spc="600" dirty="0">
                <a:latin typeface="Cambria"/>
                <a:cs typeface="Cambria"/>
              </a:rPr>
              <a:t> </a:t>
            </a:r>
            <a:r>
              <a:rPr lang="el-GR" sz="4400" spc="660" dirty="0">
                <a:latin typeface="Cambria"/>
                <a:cs typeface="Cambria"/>
              </a:rPr>
              <a:t>ΝΙΚΗ  ΠΑΠΑΝΙΚΟΛΑΟΥ</a:t>
            </a:r>
          </a:p>
          <a:p>
            <a:pPr marL="12700" marR="5080">
              <a:lnSpc>
                <a:spcPct val="96800"/>
              </a:lnSpc>
              <a:spcBef>
                <a:spcPts val="325"/>
              </a:spcBef>
            </a:pPr>
            <a:endParaRPr lang="el-GR" sz="4400" spc="660" dirty="0">
              <a:latin typeface="Cambria"/>
              <a:cs typeface="Cambria"/>
            </a:endParaRPr>
          </a:p>
          <a:p>
            <a:pPr marL="12700" marR="5080">
              <a:lnSpc>
                <a:spcPct val="96800"/>
              </a:lnSpc>
              <a:spcBef>
                <a:spcPts val="325"/>
              </a:spcBef>
            </a:pPr>
            <a:r>
              <a:rPr lang="el-GR" sz="4400" spc="445" dirty="0">
                <a:latin typeface="Cambria"/>
                <a:cs typeface="Cambria"/>
              </a:rPr>
              <a:t>ΣΙΛΙΑ  ΚΟΝΤΟΓΙΑΝΝΗ</a:t>
            </a:r>
            <a:endParaRPr lang="el-GR" sz="4400" dirty="0">
              <a:latin typeface="Cambria"/>
              <a:cs typeface="Cambria"/>
            </a:endParaRPr>
          </a:p>
          <a:p>
            <a:endParaRPr lang="el-GR" sz="2600" dirty="0"/>
          </a:p>
          <a:p>
            <a:endParaRPr lang="en-US" sz="4200" dirty="0"/>
          </a:p>
        </p:txBody>
      </p:sp>
    </p:spTree>
    <p:extLst>
      <p:ext uri="{BB962C8B-B14F-4D97-AF65-F5344CB8AC3E}">
        <p14:creationId xmlns:p14="http://schemas.microsoft.com/office/powerpoint/2010/main" val="246295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8C062-25FC-F208-1B0B-D252FAB95E78}"/>
              </a:ext>
            </a:extLst>
          </p:cNvPr>
          <p:cNvSpPr>
            <a:spLocks noGrp="1"/>
          </p:cNvSpPr>
          <p:nvPr>
            <p:ph idx="1"/>
          </p:nvPr>
        </p:nvSpPr>
        <p:spPr>
          <a:xfrm>
            <a:off x="11192256" y="5358383"/>
            <a:ext cx="161544" cy="818579"/>
          </a:xfrm>
        </p:spPr>
        <p:txBody>
          <a:bodyPr/>
          <a:lstStyle/>
          <a:p>
            <a:pPr marL="0" indent="0">
              <a:buNone/>
            </a:pPr>
            <a:r>
              <a:rPr lang="el-GR" dirty="0"/>
              <a:t> </a:t>
            </a:r>
          </a:p>
        </p:txBody>
      </p:sp>
      <p:sp>
        <p:nvSpPr>
          <p:cNvPr id="6" name="object 2"/>
          <p:cNvSpPr/>
          <p:nvPr/>
        </p:nvSpPr>
        <p:spPr>
          <a:xfrm>
            <a:off x="832045" y="-520505"/>
            <a:ext cx="10839450" cy="6858000"/>
          </a:xfrm>
          <a:custGeom>
            <a:avLst/>
            <a:gdLst/>
            <a:ahLst/>
            <a:cxnLst/>
            <a:rect l="l" t="t" r="r" b="b"/>
            <a:pathLst>
              <a:path w="10839450" h="6858000">
                <a:moveTo>
                  <a:pt x="0" y="6858000"/>
                </a:moveTo>
                <a:lnTo>
                  <a:pt x="10839450" y="6858000"/>
                </a:lnTo>
                <a:lnTo>
                  <a:pt x="10839450" y="0"/>
                </a:lnTo>
                <a:lnTo>
                  <a:pt x="0" y="0"/>
                </a:lnTo>
                <a:lnTo>
                  <a:pt x="0" y="6858000"/>
                </a:lnTo>
                <a:close/>
              </a:path>
            </a:pathLst>
          </a:custGeom>
          <a:noFill/>
        </p:spPr>
        <p:txBody>
          <a:bodyPr wrap="square" lIns="0" tIns="0" rIns="0" bIns="0" rtlCol="0"/>
          <a:lstStyle/>
          <a:p>
            <a:endParaRPr/>
          </a:p>
        </p:txBody>
      </p:sp>
      <p:sp>
        <p:nvSpPr>
          <p:cNvPr id="7" name="object 3"/>
          <p:cNvSpPr/>
          <p:nvPr/>
        </p:nvSpPr>
        <p:spPr>
          <a:xfrm>
            <a:off x="11671495" y="-520505"/>
            <a:ext cx="895350" cy="6858000"/>
          </a:xfrm>
          <a:custGeom>
            <a:avLst/>
            <a:gdLst/>
            <a:ahLst/>
            <a:cxnLst/>
            <a:rect l="l" t="t" r="r" b="b"/>
            <a:pathLst>
              <a:path w="895350" h="6858000">
                <a:moveTo>
                  <a:pt x="0" y="0"/>
                </a:moveTo>
                <a:lnTo>
                  <a:pt x="0" y="6857998"/>
                </a:lnTo>
                <a:lnTo>
                  <a:pt x="895350" y="6857998"/>
                </a:lnTo>
                <a:lnTo>
                  <a:pt x="895350" y="0"/>
                </a:lnTo>
                <a:lnTo>
                  <a:pt x="0" y="0"/>
                </a:lnTo>
                <a:close/>
              </a:path>
            </a:pathLst>
          </a:custGeom>
          <a:noFill/>
        </p:spPr>
        <p:txBody>
          <a:bodyPr wrap="square" lIns="0" tIns="0" rIns="0" bIns="0" rtlCol="0"/>
          <a:lstStyle/>
          <a:p>
            <a:endParaRPr/>
          </a:p>
        </p:txBody>
      </p:sp>
      <p:sp>
        <p:nvSpPr>
          <p:cNvPr id="8" name="object 4"/>
          <p:cNvSpPr/>
          <p:nvPr/>
        </p:nvSpPr>
        <p:spPr>
          <a:xfrm>
            <a:off x="374845" y="-520505"/>
            <a:ext cx="457200" cy="6858000"/>
          </a:xfrm>
          <a:custGeom>
            <a:avLst/>
            <a:gdLst/>
            <a:ahLst/>
            <a:cxnLst/>
            <a:rect l="l" t="t" r="r" b="b"/>
            <a:pathLst>
              <a:path w="457200" h="6858000">
                <a:moveTo>
                  <a:pt x="457200" y="0"/>
                </a:moveTo>
                <a:lnTo>
                  <a:pt x="0" y="0"/>
                </a:lnTo>
                <a:lnTo>
                  <a:pt x="0" y="6858000"/>
                </a:lnTo>
                <a:lnTo>
                  <a:pt x="457200" y="6858000"/>
                </a:lnTo>
                <a:lnTo>
                  <a:pt x="457200" y="0"/>
                </a:lnTo>
                <a:close/>
              </a:path>
            </a:pathLst>
          </a:custGeom>
          <a:noFill/>
        </p:spPr>
        <p:txBody>
          <a:bodyPr wrap="square" lIns="0" tIns="0" rIns="0" bIns="0" rtlCol="0"/>
          <a:lstStyle/>
          <a:p>
            <a:endParaRPr/>
          </a:p>
        </p:txBody>
      </p:sp>
      <p:sp>
        <p:nvSpPr>
          <p:cNvPr id="9" name="object 5"/>
          <p:cNvSpPr txBox="1">
            <a:spLocks noGrp="1"/>
          </p:cNvSpPr>
          <p:nvPr>
            <p:ph type="title"/>
          </p:nvPr>
        </p:nvSpPr>
        <p:spPr>
          <a:xfrm>
            <a:off x="3442149" y="1187018"/>
            <a:ext cx="5822950" cy="510396"/>
          </a:xfrm>
          <a:prstGeom prst="rect">
            <a:avLst/>
          </a:prstGeom>
          <a:noFill/>
        </p:spPr>
        <p:txBody>
          <a:bodyPr vert="horz" wrap="square" lIns="0" tIns="86360" rIns="0" bIns="0" rtlCol="0">
            <a:spAutoFit/>
          </a:bodyPr>
          <a:lstStyle/>
          <a:p>
            <a:pPr marL="12700" marR="5080" indent="610235">
              <a:lnSpc>
                <a:spcPts val="3310"/>
              </a:lnSpc>
              <a:spcBef>
                <a:spcPts val="680"/>
              </a:spcBef>
            </a:pPr>
            <a:r>
              <a:rPr sz="3200" spc="280" dirty="0"/>
              <a:t>ΙΣΤΟΡΙΚΗ </a:t>
            </a:r>
            <a:r>
              <a:rPr sz="3200" spc="290" dirty="0"/>
              <a:t>ΑΝΑΔΡΟΜΗ </a:t>
            </a:r>
            <a:r>
              <a:rPr sz="3200" spc="295" dirty="0"/>
              <a:t> </a:t>
            </a:r>
            <a:endParaRPr sz="3200" dirty="0"/>
          </a:p>
        </p:txBody>
      </p:sp>
      <p:sp>
        <p:nvSpPr>
          <p:cNvPr id="10" name="object 6"/>
          <p:cNvSpPr txBox="1"/>
          <p:nvPr/>
        </p:nvSpPr>
        <p:spPr>
          <a:xfrm>
            <a:off x="603445" y="2133897"/>
            <a:ext cx="10929366" cy="3507370"/>
          </a:xfrm>
          <a:prstGeom prst="rect">
            <a:avLst/>
          </a:prstGeom>
          <a:noFill/>
        </p:spPr>
        <p:txBody>
          <a:bodyPr vert="horz" wrap="square" lIns="0" tIns="59690" rIns="0" bIns="0" rtlCol="0">
            <a:spAutoFit/>
          </a:bodyPr>
          <a:lstStyle/>
          <a:p>
            <a:r>
              <a:rPr lang="el-GR" sz="2800" kern="100" dirty="0">
                <a:effectLst/>
                <a:latin typeface="Calibri" panose="020F0502020204030204" pitchFamily="34" charset="0"/>
                <a:ea typeface="Calibri" panose="020F0502020204030204" pitchFamily="34" charset="0"/>
                <a:cs typeface="Times New Roman" panose="02020603050405020304" pitchFamily="18" charset="0"/>
              </a:rPr>
              <a:t>Κατασκευασμένο το 1937 με τη βοήθεια της διεύθυνσης  των λατομείων Διονύσου, αυτό το μικρό κτήριο διέθετε μια γραφική εξοχική αυλή γεμάτη  με πανύψηλα πεύκα, μια παιδική χαρά και ξεχωριστό κτήριο για τις  τουαλέτες. Για πολλά χρόνια, το σχολείο λειτουργούσε ως μονοθέσιο, δηλαδή  με έναν μόνο δάσκαλο που δίδασκε όλες τις τάξεις. Ωστόσο, γύρω στο 1964, το σχολείο μας είχε πια  33 μαθητές που κάλυπταν όλες τις τάξεις του δημοτικού, υπό την επίβλεψη ενός δάσκαλου που υπηρετούσε και ως διευθυντής του σχολείου. </a:t>
            </a:r>
            <a:endParaRPr lang="en-GR"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113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object 5"/>
          <p:cNvPicPr/>
          <p:nvPr/>
        </p:nvPicPr>
        <p:blipFill>
          <a:blip r:embed="rId2" cstate="print"/>
          <a:stretch>
            <a:fillRect/>
          </a:stretch>
        </p:blipFill>
        <p:spPr>
          <a:xfrm>
            <a:off x="7567905" y="437951"/>
            <a:ext cx="3970524" cy="2728393"/>
          </a:xfrm>
          <a:prstGeom prst="rect">
            <a:avLst/>
          </a:prstGeom>
        </p:spPr>
      </p:pic>
      <p:sp>
        <p:nvSpPr>
          <p:cNvPr id="2" name="Ορθογώνιο 1"/>
          <p:cNvSpPr/>
          <p:nvPr/>
        </p:nvSpPr>
        <p:spPr>
          <a:xfrm>
            <a:off x="1408945" y="3753175"/>
            <a:ext cx="9355015" cy="369332"/>
          </a:xfrm>
          <a:prstGeom prst="rect">
            <a:avLst/>
          </a:prstGeom>
        </p:spPr>
        <p:txBody>
          <a:bodyPr wrap="square">
            <a:spAutoFit/>
          </a:bodyPr>
          <a:lstStyle/>
          <a:p>
            <a:pPr algn="ctr"/>
            <a:r>
              <a:rPr lang="el-GR" dirty="0"/>
              <a:t>. </a:t>
            </a:r>
          </a:p>
        </p:txBody>
      </p:sp>
      <p:sp>
        <p:nvSpPr>
          <p:cNvPr id="7" name="TextBox 6">
            <a:extLst>
              <a:ext uri="{FF2B5EF4-FFF2-40B4-BE49-F238E27FC236}">
                <a16:creationId xmlns:a16="http://schemas.microsoft.com/office/drawing/2014/main" id="{005846FA-F2FD-9206-860B-E18798A3A02D}"/>
              </a:ext>
            </a:extLst>
          </p:cNvPr>
          <p:cNvSpPr txBox="1"/>
          <p:nvPr/>
        </p:nvSpPr>
        <p:spPr>
          <a:xfrm>
            <a:off x="363750" y="3104825"/>
            <a:ext cx="9668524" cy="3785652"/>
          </a:xfrm>
          <a:prstGeom prst="rect">
            <a:avLst/>
          </a:prstGeom>
          <a:noFill/>
        </p:spPr>
        <p:txBody>
          <a:bodyPr wrap="square">
            <a:spAutoFit/>
          </a:bodyPr>
          <a:lstStyle/>
          <a:p>
            <a:r>
              <a:rPr lang="el-GR" sz="2400" kern="100" dirty="0">
                <a:effectLst/>
                <a:latin typeface="Calibri" panose="020F0502020204030204" pitchFamily="34" charset="0"/>
                <a:ea typeface="Calibri" panose="020F0502020204030204" pitchFamily="34" charset="0"/>
                <a:cs typeface="Times New Roman" panose="02020603050405020304" pitchFamily="18" charset="0"/>
              </a:rPr>
              <a:t>Λόγω των πολλών  υποχρεώσεων του δασκάλου με μαθητές άλλων τάξεων, ο εκπαιδευτικός πρώτα παρέδιδε το μάθημα στα μικρότερα παιδιά και αυτά μετά έγραφαν και έλεγαν το μάθημα το ένα στο άλλο , όσο εκείνος έλεγχε ή παρέδιδε στην επόμενη τάξη. Αν και αυτή η προσέγγιση μπορεί να φαίνεται περίεργη για εμάς σήμερα, ενθάρρυνε ισχυρούς δεσμούς αμοιβαίας υποστήριξης, συνεργασίας και στοργής μεταξύ των μαθητών. Η ατμόσφαιρα έμοιαζε με οικογένεια  παρά με συμβατικό σχολείο, και ήταν συχνό φαινόμενο τα μικρότερα παιδιά να άκουγαν με προσοχή, σαν μαγεμένα, μαθήματα ιστορίας  ή θρησκευτικών που προορίζονταν για τους μεγαλύτερους.</a:t>
            </a:r>
            <a:endParaRPr lang="en-G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75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object 4"/>
          <p:cNvPicPr/>
          <p:nvPr/>
        </p:nvPicPr>
        <p:blipFill>
          <a:blip r:embed="rId2" cstate="print"/>
          <a:stretch>
            <a:fillRect/>
          </a:stretch>
        </p:blipFill>
        <p:spPr>
          <a:xfrm>
            <a:off x="2936520" y="105193"/>
            <a:ext cx="6995271" cy="3664730"/>
          </a:xfrm>
          <a:prstGeom prst="rect">
            <a:avLst/>
          </a:prstGeom>
        </p:spPr>
      </p:pic>
      <p:sp>
        <p:nvSpPr>
          <p:cNvPr id="3" name="TextBox 2">
            <a:extLst>
              <a:ext uri="{FF2B5EF4-FFF2-40B4-BE49-F238E27FC236}">
                <a16:creationId xmlns:a16="http://schemas.microsoft.com/office/drawing/2014/main" id="{F937EF51-D29E-6E4B-FCC3-CFFC79D01E67}"/>
              </a:ext>
            </a:extLst>
          </p:cNvPr>
          <p:cNvSpPr txBox="1"/>
          <p:nvPr/>
        </p:nvSpPr>
        <p:spPr>
          <a:xfrm>
            <a:off x="642644" y="3975133"/>
            <a:ext cx="9653451" cy="2677656"/>
          </a:xfrm>
          <a:prstGeom prst="rect">
            <a:avLst/>
          </a:prstGeom>
          <a:noFill/>
        </p:spPr>
        <p:txBody>
          <a:bodyPr wrap="square">
            <a:spAutoFit/>
          </a:bodyPr>
          <a:lstStyle/>
          <a:p>
            <a:r>
              <a:rPr lang="el-GR" sz="2400" dirty="0">
                <a:effectLst/>
                <a:latin typeface="Calibri" panose="020F0502020204030204" pitchFamily="34" charset="0"/>
                <a:ea typeface="Calibri" panose="020F0502020204030204" pitchFamily="34" charset="0"/>
                <a:cs typeface="Times New Roman" panose="02020603050405020304" pitchFamily="18" charset="0"/>
              </a:rPr>
              <a:t>Τα διαλείμματά τους ήταν μια συνέχεια των παιχνιδιών που έπαιζαν στις αυλές τους , συν το μονόζυγο, την τσουλήθρα και τις κούνιες </a:t>
            </a:r>
            <a:r>
              <a:rPr lang="el-GR" sz="2400" dirty="0">
                <a:latin typeface="Calibri" panose="020F0502020204030204" pitchFamily="34" charset="0"/>
                <a:ea typeface="Calibri" panose="020F0502020204030204" pitchFamily="34" charset="0"/>
                <a:cs typeface="Times New Roman" panose="02020603050405020304" pitchFamily="18" charset="0"/>
              </a:rPr>
              <a:t>.</a:t>
            </a:r>
            <a:r>
              <a:rPr lang="el-GR" sz="2400" dirty="0">
                <a:effectLst/>
                <a:latin typeface="Calibri" panose="020F0502020204030204" pitchFamily="34" charset="0"/>
                <a:ea typeface="Calibri" panose="020F0502020204030204" pitchFamily="34" charset="0"/>
                <a:cs typeface="Times New Roman" panose="02020603050405020304" pitchFamily="18" charset="0"/>
              </a:rPr>
              <a:t> Κάποιες μάλιστα φορές το κλίμα ήταν τόσο χαλαρό και ευχάριστο που οι δύο μοναδικοί δάσκαλοι έπιαναν την κουβέντα και το διάλειμμα συνεχιζόταν για πολύ! Στα παιχνίδια αυτά, πολλές φορές σκίζονταν ακόμα και οι ΠΟΔΙΕΣ, οι μπλε στολές με το άσπρο γιακαδάκι που ήταν υποχρεωμένοι να φορούν όλοι οι μαθητές και οι μαθήτριες</a:t>
            </a:r>
            <a:r>
              <a:rPr lang="en-GR" sz="2400" dirty="0">
                <a:effectLst/>
              </a:rPr>
              <a:t> </a:t>
            </a:r>
            <a:endParaRPr lang="en-GR" sz="2400" dirty="0"/>
          </a:p>
        </p:txBody>
      </p:sp>
    </p:spTree>
    <p:extLst>
      <p:ext uri="{BB962C8B-B14F-4D97-AF65-F5344CB8AC3E}">
        <p14:creationId xmlns:p14="http://schemas.microsoft.com/office/powerpoint/2010/main" val="3383043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c 4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6" name="Rectangle 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bject 3"/>
          <p:cNvSpPr txBox="1">
            <a:spLocks noGrp="1"/>
          </p:cNvSpPr>
          <p:nvPr>
            <p:ph type="title"/>
          </p:nvPr>
        </p:nvSpPr>
        <p:spPr>
          <a:xfrm>
            <a:off x="6862826" y="451160"/>
            <a:ext cx="4093210" cy="1902460"/>
          </a:xfrm>
          <a:prstGeom prst="rect">
            <a:avLst/>
          </a:prstGeom>
        </p:spPr>
        <p:txBody>
          <a:bodyPr vert="horz" wrap="square" lIns="0" tIns="86360" rIns="0" bIns="0" rtlCol="0">
            <a:spAutoFit/>
          </a:bodyPr>
          <a:lstStyle/>
          <a:p>
            <a:pPr marL="12700" marR="5080">
              <a:lnSpc>
                <a:spcPct val="89600"/>
              </a:lnSpc>
              <a:spcBef>
                <a:spcPts val="680"/>
              </a:spcBef>
            </a:pPr>
            <a:r>
              <a:rPr spc="665" dirty="0"/>
              <a:t>Η</a:t>
            </a:r>
            <a:r>
              <a:rPr spc="65" dirty="0"/>
              <a:t> </a:t>
            </a:r>
            <a:r>
              <a:rPr spc="385" dirty="0"/>
              <a:t>ΕΝΔΥΜΑΣΙΑ </a:t>
            </a:r>
            <a:r>
              <a:rPr spc="-955" dirty="0"/>
              <a:t> </a:t>
            </a:r>
            <a:r>
              <a:rPr spc="409" dirty="0"/>
              <a:t>ΤΩΝ </a:t>
            </a:r>
            <a:r>
              <a:rPr spc="415" dirty="0"/>
              <a:t> </a:t>
            </a:r>
            <a:r>
              <a:rPr spc="465" dirty="0"/>
              <a:t>ΜΑΘΗΤΩΝ</a:t>
            </a:r>
          </a:p>
        </p:txBody>
      </p:sp>
      <p:sp>
        <p:nvSpPr>
          <p:cNvPr id="19" name="object 4"/>
          <p:cNvSpPr txBox="1"/>
          <p:nvPr/>
        </p:nvSpPr>
        <p:spPr>
          <a:xfrm>
            <a:off x="6862826" y="1776550"/>
            <a:ext cx="4664145" cy="3747757"/>
          </a:xfrm>
          <a:prstGeom prst="rect">
            <a:avLst/>
          </a:prstGeom>
        </p:spPr>
        <p:txBody>
          <a:bodyPr vert="horz" wrap="square" lIns="0" tIns="24765" rIns="0" bIns="0" rtlCol="0">
            <a:spAutoFit/>
          </a:bodyPr>
          <a:lstStyle/>
          <a:p>
            <a:pPr marL="12700" marR="5080">
              <a:lnSpc>
                <a:spcPct val="95600"/>
              </a:lnSpc>
              <a:spcBef>
                <a:spcPts val="195"/>
              </a:spcBef>
            </a:pPr>
            <a:r>
              <a:rPr lang="el-GR" sz="2800" dirty="0">
                <a:latin typeface="Cambria"/>
                <a:cs typeface="Cambria"/>
              </a:rPr>
              <a:t>Τα κορίτσια φορούσαν ένα μπλε φόρεμα με άσπρο , καμμιά φορά δαντελένιο γιακά και  τα αγόρια ένα ίδιο ως πουκάμισο πάνω από το παντελόνι. Όλοι κρατούσαν δερμάτινες σχολικές τσάντες, τα βιβλία όμως ήταν πολύ λιγότερα. </a:t>
            </a:r>
            <a:endParaRPr sz="2800" dirty="0">
              <a:latin typeface="Cambria"/>
              <a:cs typeface="Cambria"/>
            </a:endParaRPr>
          </a:p>
        </p:txBody>
      </p:sp>
      <p:sp>
        <p:nvSpPr>
          <p:cNvPr id="20" name="object 5"/>
          <p:cNvSpPr/>
          <p:nvPr/>
        </p:nvSpPr>
        <p:spPr>
          <a:xfrm>
            <a:off x="6862826" y="3433826"/>
            <a:ext cx="0" cy="2629535"/>
          </a:xfrm>
          <a:custGeom>
            <a:avLst/>
            <a:gdLst/>
            <a:ahLst/>
            <a:cxnLst/>
            <a:rect l="l" t="t" r="r" b="b"/>
            <a:pathLst>
              <a:path h="2629535">
                <a:moveTo>
                  <a:pt x="0" y="0"/>
                </a:moveTo>
                <a:lnTo>
                  <a:pt x="0" y="2629268"/>
                </a:lnTo>
              </a:path>
            </a:pathLst>
          </a:custGeom>
          <a:ln w="10798">
            <a:solidFill>
              <a:srgbClr val="CCC8C2"/>
            </a:solidFill>
          </a:ln>
        </p:spPr>
        <p:txBody>
          <a:bodyPr wrap="square" lIns="0" tIns="0" rIns="0" bIns="0" rtlCol="0"/>
          <a:lstStyle/>
          <a:p>
            <a:endParaRPr/>
          </a:p>
        </p:txBody>
      </p:sp>
      <p:pic>
        <p:nvPicPr>
          <p:cNvPr id="21" name="object 6"/>
          <p:cNvPicPr/>
          <p:nvPr/>
        </p:nvPicPr>
        <p:blipFill>
          <a:blip r:embed="rId2" cstate="print"/>
          <a:stretch>
            <a:fillRect/>
          </a:stretch>
        </p:blipFill>
        <p:spPr>
          <a:xfrm>
            <a:off x="665019" y="1014153"/>
            <a:ext cx="5652654" cy="4921134"/>
          </a:xfrm>
          <a:prstGeom prst="rect">
            <a:avLst/>
          </a:prstGeom>
        </p:spPr>
      </p:pic>
    </p:spTree>
    <p:extLst>
      <p:ext uri="{BB962C8B-B14F-4D97-AF65-F5344CB8AC3E}">
        <p14:creationId xmlns:p14="http://schemas.microsoft.com/office/powerpoint/2010/main" val="3357112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 name="Rectangle 10">
            <a:extLst>
              <a:ext uri="{FF2B5EF4-FFF2-40B4-BE49-F238E27FC236}">
                <a16:creationId xmlns:a16="http://schemas.microsoft.com/office/drawing/2014/main" id="{D1A671DE-D529-4A2A-A35D-E97400239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12">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2599"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14">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3649" y="127376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Block Arc 16">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31431" y="1382395"/>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18">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31329"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20">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20126" y="2345836"/>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22">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Date Placeholder 3">
            <a:extLst>
              <a:ext uri="{FF2B5EF4-FFF2-40B4-BE49-F238E27FC236}">
                <a16:creationId xmlns:a16="http://schemas.microsoft.com/office/drawing/2014/main" id="{9B0754D4-0CF1-3FBF-1139-4BCF5C84DD43}"/>
              </a:ext>
            </a:extLst>
          </p:cNvPr>
          <p:cNvSpPr>
            <a:spLocks noGrp="1"/>
          </p:cNvSpPr>
          <p:nvPr>
            <p:ph type="dt" sz="half" idx="4294967295"/>
          </p:nvPr>
        </p:nvSpPr>
        <p:spPr>
          <a:xfrm>
            <a:off x="838200" y="6356350"/>
            <a:ext cx="2065028" cy="365125"/>
          </a:xfrm>
        </p:spPr>
        <p:txBody>
          <a:bodyPr>
            <a:normAutofit/>
          </a:bodyPr>
          <a:lstStyle/>
          <a:p>
            <a:pPr>
              <a:spcAft>
                <a:spcPts val="600"/>
              </a:spcAft>
              <a:defRPr/>
            </a:pPr>
            <a:r>
              <a:rPr lang="en-US">
                <a:solidFill>
                  <a:prstClr val="black">
                    <a:lumMod val="50000"/>
                    <a:lumOff val="50000"/>
                  </a:prstClr>
                </a:solidFill>
              </a:rPr>
              <a:t>9/3/20XX</a:t>
            </a:r>
          </a:p>
        </p:txBody>
      </p:sp>
      <p:sp>
        <p:nvSpPr>
          <p:cNvPr id="14" name="Freeform: Shape 24">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03228"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B2829C25-2F32-D585-DF2E-075CC6C5F444}"/>
              </a:ext>
            </a:extLst>
          </p:cNvPr>
          <p:cNvSpPr>
            <a:spLocks noGrp="1"/>
          </p:cNvSpPr>
          <p:nvPr>
            <p:ph type="ftr" sz="quarter" idx="4294967295"/>
          </p:nvPr>
        </p:nvSpPr>
        <p:spPr>
          <a:xfrm>
            <a:off x="6406055" y="6356350"/>
            <a:ext cx="3506571" cy="365125"/>
          </a:xfrm>
        </p:spPr>
        <p:txBody>
          <a:bodyPr>
            <a:normAutofit/>
          </a:bodyPr>
          <a:lstStyle/>
          <a:p>
            <a:pPr>
              <a:spcAft>
                <a:spcPts val="600"/>
              </a:spcAft>
              <a:defRPr/>
            </a:pPr>
            <a:r>
              <a:rPr lang="en-US">
                <a:solidFill>
                  <a:prstClr val="black">
                    <a:lumMod val="50000"/>
                    <a:lumOff val="50000"/>
                  </a:prstClr>
                </a:solidFill>
              </a:rPr>
              <a:t>Presentation Title</a:t>
            </a:r>
          </a:p>
        </p:txBody>
      </p:sp>
      <p:sp>
        <p:nvSpPr>
          <p:cNvPr id="16" name="Arc 26">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27948" flipH="1">
            <a:off x="2309492"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lide Number Placeholder 5">
            <a:extLst>
              <a:ext uri="{FF2B5EF4-FFF2-40B4-BE49-F238E27FC236}">
                <a16:creationId xmlns:a16="http://schemas.microsoft.com/office/drawing/2014/main" id="{905FC4A9-F4C9-6D92-7CD6-9B9DD48A3282}"/>
              </a:ext>
            </a:extLst>
          </p:cNvPr>
          <p:cNvSpPr>
            <a:spLocks noGrp="1"/>
          </p:cNvSpPr>
          <p:nvPr>
            <p:ph type="sldNum" sz="quarter" idx="4294967295"/>
          </p:nvPr>
        </p:nvSpPr>
        <p:spPr>
          <a:xfrm>
            <a:off x="10389704" y="6356350"/>
            <a:ext cx="964096" cy="365125"/>
          </a:xfrm>
        </p:spPr>
        <p:txBody>
          <a:bodyPr>
            <a:normAutofit/>
          </a:bodyPr>
          <a:lstStyle/>
          <a:p>
            <a:pPr>
              <a:spcAft>
                <a:spcPts val="600"/>
              </a:spcAft>
              <a:defRPr/>
            </a:pPr>
            <a:fld id="{D76B855D-E9CC-4FF8-AD85-6CDC7B89A0DE}" type="slidenum">
              <a:rPr lang="en-US">
                <a:solidFill>
                  <a:prstClr val="black">
                    <a:lumMod val="50000"/>
                    <a:lumOff val="50000"/>
                  </a:prstClr>
                </a:solidFill>
              </a:rPr>
              <a:pPr>
                <a:spcAft>
                  <a:spcPts val="600"/>
                </a:spcAft>
                <a:defRPr/>
              </a:pPr>
              <a:t>7</a:t>
            </a:fld>
            <a:endParaRPr lang="en-US">
              <a:solidFill>
                <a:prstClr val="black">
                  <a:lumMod val="50000"/>
                  <a:lumOff val="50000"/>
                </a:prstClr>
              </a:solidFill>
            </a:endParaRPr>
          </a:p>
        </p:txBody>
      </p:sp>
      <p:pic>
        <p:nvPicPr>
          <p:cNvPr id="18" name="Picture 7">
            <a:extLst>
              <a:ext uri="{FF2B5EF4-FFF2-40B4-BE49-F238E27FC236}">
                <a16:creationId xmlns:a16="http://schemas.microsoft.com/office/drawing/2014/main" id="{5601F80A-F0AF-ED5D-9EC2-7232E4C08F13}"/>
              </a:ext>
            </a:extLst>
          </p:cNvPr>
          <p:cNvPicPr>
            <a:picLocks noChangeAspect="1"/>
          </p:cNvPicPr>
          <p:nvPr/>
        </p:nvPicPr>
        <p:blipFill>
          <a:blip r:embed="rId2"/>
          <a:stretch>
            <a:fillRect/>
          </a:stretch>
        </p:blipFill>
        <p:spPr>
          <a:xfrm rot="16200000">
            <a:off x="2737720" y="-1551083"/>
            <a:ext cx="6857814" cy="9960351"/>
          </a:xfrm>
          <a:prstGeom prst="rect">
            <a:avLst/>
          </a:prstGeom>
        </p:spPr>
      </p:pic>
      <p:sp>
        <p:nvSpPr>
          <p:cNvPr id="3" name="TextBox 2">
            <a:extLst>
              <a:ext uri="{FF2B5EF4-FFF2-40B4-BE49-F238E27FC236}">
                <a16:creationId xmlns:a16="http://schemas.microsoft.com/office/drawing/2014/main" id="{A7B320D4-1C5A-625B-7488-EA9BC3C13039}"/>
              </a:ext>
            </a:extLst>
          </p:cNvPr>
          <p:cNvSpPr txBox="1"/>
          <p:nvPr/>
        </p:nvSpPr>
        <p:spPr>
          <a:xfrm>
            <a:off x="1440258" y="-1016027"/>
            <a:ext cx="6100354" cy="830997"/>
          </a:xfrm>
          <a:prstGeom prst="rect">
            <a:avLst/>
          </a:prstGeom>
          <a:noFill/>
        </p:spPr>
        <p:txBody>
          <a:bodyPr wrap="square">
            <a:spAutoFit/>
          </a:bodyPr>
          <a:lstStyle/>
          <a:p>
            <a:r>
              <a:rPr lang="el-GR"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Στη φωτογραφία διακρίνουμε όλους τους μαθητές με τον δάσκαλό τους. </a:t>
            </a:r>
            <a:endParaRPr lang="en-GR"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2585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8C062-25FC-F208-1B0B-D252FAB95E78}"/>
              </a:ext>
            </a:extLst>
          </p:cNvPr>
          <p:cNvSpPr>
            <a:spLocks noGrp="1"/>
          </p:cNvSpPr>
          <p:nvPr>
            <p:ph idx="1"/>
          </p:nvPr>
        </p:nvSpPr>
        <p:spPr>
          <a:xfrm>
            <a:off x="11192256" y="5358383"/>
            <a:ext cx="161544" cy="818579"/>
          </a:xfrm>
        </p:spPr>
        <p:txBody>
          <a:bodyPr/>
          <a:lstStyle/>
          <a:p>
            <a:pPr marL="0" indent="0">
              <a:buNone/>
            </a:pPr>
            <a:r>
              <a:rPr lang="el-GR" dirty="0"/>
              <a:t> </a:t>
            </a:r>
          </a:p>
        </p:txBody>
      </p:sp>
      <p:sp>
        <p:nvSpPr>
          <p:cNvPr id="12" name="Title 3">
            <a:extLst>
              <a:ext uri="{FF2B5EF4-FFF2-40B4-BE49-F238E27FC236}">
                <a16:creationId xmlns:a16="http://schemas.microsoft.com/office/drawing/2014/main" id="{7B290457-2071-4F7C-9327-CE85A282B4D5}"/>
              </a:ext>
            </a:extLst>
          </p:cNvPr>
          <p:cNvSpPr txBox="1">
            <a:spLocks/>
          </p:cNvSpPr>
          <p:nvPr/>
        </p:nvSpPr>
        <p:spPr>
          <a:xfrm>
            <a:off x="143691" y="574766"/>
            <a:ext cx="7341325" cy="57607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br>
              <a:rPr lang="el-GR" dirty="0"/>
            </a:br>
            <a:r>
              <a:rPr lang="el-GR" dirty="0"/>
              <a:t> </a:t>
            </a:r>
            <a:endParaRPr lang="en-US" dirty="0"/>
          </a:p>
        </p:txBody>
      </p:sp>
      <p:pic>
        <p:nvPicPr>
          <p:cNvPr id="16" name="Picture Placeholder 11" descr="A picture containing snow, tree, outdoor, nature&#10;&#10;Description automatically generated">
            <a:extLst>
              <a:ext uri="{FF2B5EF4-FFF2-40B4-BE49-F238E27FC236}">
                <a16:creationId xmlns:a16="http://schemas.microsoft.com/office/drawing/2014/main" id="{CED66FD6-89E8-BF79-B7A6-DACDC238D8B7}"/>
              </a:ext>
            </a:extLst>
          </p:cNvPr>
          <p:cNvPicPr>
            <a:picLocks noChangeAspect="1"/>
          </p:cNvPicPr>
          <p:nvPr/>
        </p:nvPicPr>
        <p:blipFill>
          <a:blip r:embed="rId2"/>
          <a:srcRect l="8179" r="8179"/>
          <a:stretch>
            <a:fillRect/>
          </a:stretch>
        </p:blipFill>
        <p:spPr>
          <a:xfrm>
            <a:off x="7618973" y="284543"/>
            <a:ext cx="4708779" cy="5892419"/>
          </a:xfrm>
          <a:prstGeom prst="rect">
            <a:avLst/>
          </a:prstGeom>
          <a:ln>
            <a:noFill/>
          </a:ln>
          <a:effectLst>
            <a:softEdge rad="112500"/>
          </a:effectLst>
        </p:spPr>
      </p:pic>
      <p:sp>
        <p:nvSpPr>
          <p:cNvPr id="4" name="TextBox 3">
            <a:extLst>
              <a:ext uri="{FF2B5EF4-FFF2-40B4-BE49-F238E27FC236}">
                <a16:creationId xmlns:a16="http://schemas.microsoft.com/office/drawing/2014/main" id="{DBB13582-B44A-B5FA-2EBC-01A4AD339103}"/>
              </a:ext>
            </a:extLst>
          </p:cNvPr>
          <p:cNvSpPr txBox="1"/>
          <p:nvPr/>
        </p:nvSpPr>
        <p:spPr>
          <a:xfrm>
            <a:off x="378821" y="1964353"/>
            <a:ext cx="7106195" cy="4893647"/>
          </a:xfrm>
          <a:prstGeom prst="rect">
            <a:avLst/>
          </a:prstGeom>
          <a:noFill/>
        </p:spPr>
        <p:txBody>
          <a:bodyPr wrap="square">
            <a:spAutoFit/>
          </a:bodyPr>
          <a:lstStyle/>
          <a:p>
            <a:r>
              <a:rPr lang="el-GR" sz="2400" dirty="0">
                <a:effectLst/>
                <a:latin typeface="Calibri" panose="020F0502020204030204" pitchFamily="34" charset="0"/>
                <a:ea typeface="Calibri" panose="020F0502020204030204" pitchFamily="34" charset="0"/>
                <a:cs typeface="Times New Roman" panose="02020603050405020304" pitchFamily="18" charset="0"/>
              </a:rPr>
              <a:t>Ο Διόνυσος ήταν μια μικρή κοινότητα ανθρώπων που οι περισσότεροι ήταν συνάδελφοι, μιας και στην πλειοψηφία τους εργάζονταν στα λατομεία, ή ως  κτηνοτρόφοι στα γύρω βουνά. Βοηθούσαν με όποιο τρόπο μπορούσαν το μοναδικό τους Σχολείο, ενισχύοντάς το οικονομικά, αλλά και  προσφέροντας ακόμα και προσωπική εργασία σε αυτό . Κάποτε μάλιστα που χρειάστηκε αν επισκευάσουν την οροφή του, ο ιερέας της εκκλησίας του Αγίου Γεωργίου, του μικρού πέτρινου ναού που βρίσκεται μέσα στο δάσος μας, προσφέρθηκε να παραχωρήσει την εκκλησία για να γίνεται εκεί το μάθημα, κάτι που αποδεικνύει τους στενούς δεσμούς ανάμεσα στα μέλη της κοινότητας. </a:t>
            </a:r>
            <a:endParaRPr lang="en-GR" sz="2400" dirty="0"/>
          </a:p>
        </p:txBody>
      </p:sp>
    </p:spTree>
    <p:extLst>
      <p:ext uri="{BB962C8B-B14F-4D97-AF65-F5344CB8AC3E}">
        <p14:creationId xmlns:p14="http://schemas.microsoft.com/office/powerpoint/2010/main" val="176666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8C062-25FC-F208-1B0B-D252FAB95E78}"/>
              </a:ext>
            </a:extLst>
          </p:cNvPr>
          <p:cNvSpPr>
            <a:spLocks noGrp="1"/>
          </p:cNvSpPr>
          <p:nvPr>
            <p:ph idx="1"/>
          </p:nvPr>
        </p:nvSpPr>
        <p:spPr>
          <a:xfrm>
            <a:off x="11192256" y="5358383"/>
            <a:ext cx="161544" cy="818579"/>
          </a:xfrm>
        </p:spPr>
        <p:txBody>
          <a:bodyPr/>
          <a:lstStyle/>
          <a:p>
            <a:pPr marL="0" indent="0">
              <a:buNone/>
            </a:pPr>
            <a:r>
              <a:rPr lang="el-GR" dirty="0"/>
              <a:t> </a:t>
            </a:r>
          </a:p>
        </p:txBody>
      </p:sp>
      <p:sp>
        <p:nvSpPr>
          <p:cNvPr id="5" name="Freeform: Shape 83">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c 85">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7" name="Rectangle 87">
            <a:extLst>
              <a:ext uri="{FF2B5EF4-FFF2-40B4-BE49-F238E27FC236}">
                <a16:creationId xmlns:a16="http://schemas.microsoft.com/office/drawing/2014/main" id="{1FEEE36C-F7BE-4DD0-B2D6-E5D5CE8F5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89">
            <a:extLst>
              <a:ext uri="{FF2B5EF4-FFF2-40B4-BE49-F238E27FC236}">
                <a16:creationId xmlns:a16="http://schemas.microsoft.com/office/drawing/2014/main" id="{A68CFF98-17D2-423B-B835-08CCF25C4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99763">
            <a:off x="8238324" y="1935051"/>
            <a:ext cx="2987899" cy="2987899"/>
          </a:xfrm>
          <a:prstGeom prst="arc">
            <a:avLst>
              <a:gd name="adj1" fmla="val 16200000"/>
              <a:gd name="adj2" fmla="val 204546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1EFC037F-9B04-45A9-8AE6-A8517884947F}"/>
              </a:ext>
            </a:extLst>
          </p:cNvPr>
          <p:cNvSpPr>
            <a:spLocks noGrp="1"/>
          </p:cNvSpPr>
          <p:nvPr>
            <p:ph type="title"/>
          </p:nvPr>
        </p:nvSpPr>
        <p:spPr>
          <a:xfrm>
            <a:off x="6219752" y="728761"/>
            <a:ext cx="5416539" cy="477997"/>
          </a:xfrm>
        </p:spPr>
        <p:txBody>
          <a:bodyPr vert="horz" lIns="91440" tIns="45720" rIns="91440" bIns="45720" rtlCol="0" anchor="b">
            <a:normAutofit fontScale="90000"/>
          </a:bodyPr>
          <a:lstStyle/>
          <a:p>
            <a:pPr algn="l"/>
            <a:r>
              <a:rPr lang="en-US" kern="1200" dirty="0" err="1">
                <a:solidFill>
                  <a:schemeClr val="accent2">
                    <a:lumMod val="75000"/>
                  </a:schemeClr>
                </a:solidFill>
                <a:latin typeface="+mj-lt"/>
                <a:ea typeface="+mj-ea"/>
                <a:cs typeface="+mj-cs"/>
              </a:rPr>
              <a:t>Εκδρομές</a:t>
            </a:r>
            <a:r>
              <a:rPr lang="en-US" kern="1200" dirty="0">
                <a:solidFill>
                  <a:schemeClr val="accent2">
                    <a:lumMod val="75000"/>
                  </a:schemeClr>
                </a:solidFill>
                <a:latin typeface="+mj-lt"/>
                <a:ea typeface="+mj-ea"/>
                <a:cs typeface="+mj-cs"/>
              </a:rPr>
              <a:t> …</a:t>
            </a:r>
          </a:p>
        </p:txBody>
      </p:sp>
      <p:sp>
        <p:nvSpPr>
          <p:cNvPr id="10" name="Text Placeholder 2">
            <a:extLst>
              <a:ext uri="{FF2B5EF4-FFF2-40B4-BE49-F238E27FC236}">
                <a16:creationId xmlns:a16="http://schemas.microsoft.com/office/drawing/2014/main" id="{9F49FB76-25BA-4481-B88D-DCB748E1662E}"/>
              </a:ext>
            </a:extLst>
          </p:cNvPr>
          <p:cNvSpPr txBox="1">
            <a:spLocks/>
          </p:cNvSpPr>
          <p:nvPr/>
        </p:nvSpPr>
        <p:spPr>
          <a:xfrm>
            <a:off x="6005868" y="235131"/>
            <a:ext cx="5795552" cy="6123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sz="2000" dirty="0"/>
          </a:p>
        </p:txBody>
      </p:sp>
      <p:sp>
        <p:nvSpPr>
          <p:cNvPr id="13" name="Oval 91">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2683" y="1674152"/>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93">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7203" y="4072671"/>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2" descr="A picture containing outdoor, sky, nature, mountain&#10;&#10;Description automatically generated">
            <a:extLst>
              <a:ext uri="{FF2B5EF4-FFF2-40B4-BE49-F238E27FC236}">
                <a16:creationId xmlns:a16="http://schemas.microsoft.com/office/drawing/2014/main" id="{C2241F76-ACE1-823D-D16D-997D00F70EAE}"/>
              </a:ext>
            </a:extLst>
          </p:cNvPr>
          <p:cNvPicPr>
            <a:picLocks noChangeAspect="1"/>
          </p:cNvPicPr>
          <p:nvPr/>
        </p:nvPicPr>
        <p:blipFill rotWithShape="1">
          <a:blip r:embed="rId2" cstate="print"/>
          <a:srcRect t="24998" r="3" b="5"/>
          <a:stretch/>
        </p:blipFill>
        <p:spPr>
          <a:xfrm>
            <a:off x="126825" y="0"/>
            <a:ext cx="5879042" cy="587904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 name="Title 1">
            <a:extLst>
              <a:ext uri="{FF2B5EF4-FFF2-40B4-BE49-F238E27FC236}">
                <a16:creationId xmlns:a16="http://schemas.microsoft.com/office/drawing/2014/main" id="{E5B1BF81-3300-6FBE-33E6-B656DD78C701}"/>
              </a:ext>
            </a:extLst>
          </p:cNvPr>
          <p:cNvSpPr txBox="1">
            <a:spLocks/>
          </p:cNvSpPr>
          <p:nvPr/>
        </p:nvSpPr>
        <p:spPr>
          <a:xfrm>
            <a:off x="6372152" y="881161"/>
            <a:ext cx="5416539" cy="6877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solidFill>
                  <a:schemeClr val="accent2">
                    <a:lumMod val="75000"/>
                  </a:schemeClr>
                </a:solidFill>
              </a:rPr>
              <a:t> …</a:t>
            </a:r>
          </a:p>
        </p:txBody>
      </p:sp>
      <p:sp>
        <p:nvSpPr>
          <p:cNvPr id="11" name="TextBox 10">
            <a:extLst>
              <a:ext uri="{FF2B5EF4-FFF2-40B4-BE49-F238E27FC236}">
                <a16:creationId xmlns:a16="http://schemas.microsoft.com/office/drawing/2014/main" id="{3ABDA252-D869-F638-07EA-BFB43CA462CF}"/>
              </a:ext>
            </a:extLst>
          </p:cNvPr>
          <p:cNvSpPr txBox="1"/>
          <p:nvPr/>
        </p:nvSpPr>
        <p:spPr>
          <a:xfrm>
            <a:off x="4791543" y="1247930"/>
            <a:ext cx="6100354" cy="4524315"/>
          </a:xfrm>
          <a:prstGeom prst="rect">
            <a:avLst/>
          </a:prstGeom>
          <a:noFill/>
        </p:spPr>
        <p:txBody>
          <a:bodyPr wrap="square">
            <a:spAutoFit/>
          </a:bodyPr>
          <a:lstStyle/>
          <a:p>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Από εκεί μεταφέρθηκε αργότερα σε ένα καφενείο στην </a:t>
            </a:r>
            <a:r>
              <a:rPr lang="el-GR" sz="2400" kern="100" dirty="0" err="1">
                <a:effectLst/>
                <a:latin typeface="Calibri" panose="020F0502020204030204" pitchFamily="34" charset="0"/>
                <a:ea typeface="Calibri" panose="020F0502020204030204" pitchFamily="34" charset="0"/>
                <a:cs typeface="Times New Roman" panose="02020603050405020304" pitchFamily="18" charset="0"/>
              </a:rPr>
              <a:t>Ραπεντώσα</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Αν και το σχολείο μας βρισκόταν στην εξοχή δεν έλειπαν και οι εκδρομές, στην Αλούλα, στον Άγιο Λουκά, στην σπηλιά της </a:t>
            </a:r>
            <a:r>
              <a:rPr lang="el-GR" sz="2400" kern="100" dirty="0" err="1">
                <a:effectLst/>
                <a:latin typeface="Calibri" panose="020F0502020204030204" pitchFamily="34" charset="0"/>
                <a:ea typeface="Calibri" panose="020F0502020204030204" pitchFamily="34" charset="0"/>
                <a:cs typeface="Times New Roman" panose="02020603050405020304" pitchFamily="18" charset="0"/>
              </a:rPr>
              <a:t>Ραπεντώσας</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και στην σημερινή παιδική χαρά που τότε ήταν αλάνα. Από το 1988 το Σχολείο μας ήταν διθέσιο και είχε αποκτήσει μία επιπλέον αίθουσα για τον δεύτερο δάσκαλο και τους μαθητές του ενώ δύο χρόνια αργότερα, το 1990 το κτήριο κατεδαφίστηκε και όλοι οι μαθητές μεταφέρθηκαν στο σημερινό 1</a:t>
            </a:r>
            <a:r>
              <a:rPr lang="el-GR" sz="2400"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ΔΣ Διονύσου</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623485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TM04033917[[fn=Berlin]]</Template>
  <TotalTime>3008</TotalTime>
  <Words>1215</Words>
  <Application>Microsoft Office PowerPoint</Application>
  <PresentationFormat>Ευρεία οθόνη</PresentationFormat>
  <Paragraphs>95</Paragraphs>
  <Slides>23</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5</vt:i4>
      </vt:variant>
      <vt:variant>
        <vt:lpstr>Τίτλοι διαφανειών</vt:lpstr>
      </vt:variant>
      <vt:variant>
        <vt:i4>23</vt:i4>
      </vt:variant>
    </vt:vector>
  </HeadingPairs>
  <TitlesOfParts>
    <vt:vector size="37" baseType="lpstr">
      <vt:lpstr>Arial</vt:lpstr>
      <vt:lpstr>Calibri</vt:lpstr>
      <vt:lpstr>Calibri Light</vt:lpstr>
      <vt:lpstr>Cambria</vt:lpstr>
      <vt:lpstr>Century Schoolbook</vt:lpstr>
      <vt:lpstr>Garamond</vt:lpstr>
      <vt:lpstr>Trebuchet MS</vt:lpstr>
      <vt:lpstr>Wingdings 2</vt:lpstr>
      <vt:lpstr>Wingdings 3</vt:lpstr>
      <vt:lpstr>Berlin</vt:lpstr>
      <vt:lpstr>Facet</vt:lpstr>
      <vt:lpstr>1_Celestial</vt:lpstr>
      <vt:lpstr>Organic</vt:lpstr>
      <vt:lpstr>View</vt:lpstr>
      <vt:lpstr>2ο Δημοτικό Σχολείο Διονύσου:  Η ιστορία του</vt:lpstr>
      <vt:lpstr>Οι πρώτοι κάτοικοι</vt:lpstr>
      <vt:lpstr>ΙΣΤΟΡΙΚΗ ΑΝΑΔΡΟΜΗ  </vt:lpstr>
      <vt:lpstr>Παρουσίαση του PowerPoint</vt:lpstr>
      <vt:lpstr>Παρουσίαση του PowerPoint</vt:lpstr>
      <vt:lpstr>Η ΕΝΔΥΜΑΣΙΑ  ΤΩΝ  ΜΑΘΗΤΩΝ</vt:lpstr>
      <vt:lpstr>Παρουσίαση του PowerPoint</vt:lpstr>
      <vt:lpstr>Παρουσίαση του PowerPoint</vt:lpstr>
      <vt:lpstr>Εκδρομές …</vt:lpstr>
      <vt:lpstr>Παρουσίαση του PowerPoint</vt:lpstr>
      <vt:lpstr>Παρουσίαση του PowerPoint</vt:lpstr>
      <vt:lpstr>Παρουσίαση του PowerPoint</vt:lpstr>
      <vt:lpstr>Παρουσίαση του PowerPoint</vt:lpstr>
      <vt:lpstr> </vt:lpstr>
      <vt:lpstr> </vt:lpstr>
      <vt:lpstr>Παρουσίαση του PowerPoint</vt:lpstr>
      <vt:lpstr> </vt:lpstr>
      <vt:lpstr>2ο Δημοτικό σχολείο Διονύσου – 11θεσιο</vt:lpstr>
      <vt:lpstr>Παρουσίαση του PowerPoint</vt:lpstr>
      <vt:lpstr>Πληροφορίες και φωτογραφίες από: Δημήτρη Πιτιανούδη   (Πρόεδρος Εθελοντών Πολιτικής Προστασίας Κοινότητας Διονύσου και εργαζόμενος στα λατομεία Διονύσου).</vt:lpstr>
      <vt:lpstr>       ΑΓΝΗ ΣΤΑΘΟΠΟΥΛΟΥ   ΑΡΙΑΔΝΗ ΒΟΥΡΛΙΟΓΚΑ   ΘΕΜΕΛΙΝΑ ΚΟΥΜΠΟΥΝΗ   ΜΑΡΤΙΝΟΣ  ΚΟΥΟΥΚΟΥΝΤΗΣ   ΚΩΝΣΤΑΝΤΙΝΟΣ ΖΕΜΠΕΡΙΔΗΣ</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2ο Δημοτικό Σχολείο Διονύσου</dc:title>
  <dc:creator>John Stathopoulos</dc:creator>
  <cp:lastModifiedBy>Lap2</cp:lastModifiedBy>
  <cp:revision>36</cp:revision>
  <cp:lastPrinted>2023-05-17T14:08:11Z</cp:lastPrinted>
  <dcterms:created xsi:type="dcterms:W3CDTF">2023-01-13T13:02:14Z</dcterms:created>
  <dcterms:modified xsi:type="dcterms:W3CDTF">2023-09-18T18:46:17Z</dcterms:modified>
</cp:coreProperties>
</file>